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5" r:id="rId1"/>
  </p:sldMasterIdLst>
  <p:notesMasterIdLst>
    <p:notesMasterId r:id="rId62"/>
  </p:notesMasterIdLst>
  <p:handoutMasterIdLst>
    <p:handoutMasterId r:id="rId63"/>
  </p:handoutMasterIdLst>
  <p:sldIdLst>
    <p:sldId id="256" r:id="rId2"/>
    <p:sldId id="336" r:id="rId3"/>
    <p:sldId id="267" r:id="rId4"/>
    <p:sldId id="341" r:id="rId5"/>
    <p:sldId id="271" r:id="rId6"/>
    <p:sldId id="342" r:id="rId7"/>
    <p:sldId id="346" r:id="rId8"/>
    <p:sldId id="347" r:id="rId9"/>
    <p:sldId id="345" r:id="rId10"/>
    <p:sldId id="351" r:id="rId11"/>
    <p:sldId id="416" r:id="rId12"/>
    <p:sldId id="419" r:id="rId13"/>
    <p:sldId id="367" r:id="rId14"/>
    <p:sldId id="369" r:id="rId15"/>
    <p:sldId id="375" r:id="rId16"/>
    <p:sldId id="417" r:id="rId17"/>
    <p:sldId id="372" r:id="rId18"/>
    <p:sldId id="373" r:id="rId19"/>
    <p:sldId id="407" r:id="rId20"/>
    <p:sldId id="362" r:id="rId21"/>
    <p:sldId id="360" r:id="rId22"/>
    <p:sldId id="364" r:id="rId23"/>
    <p:sldId id="425" r:id="rId24"/>
    <p:sldId id="274" r:id="rId25"/>
    <p:sldId id="270" r:id="rId26"/>
    <p:sldId id="409" r:id="rId27"/>
    <p:sldId id="278" r:id="rId28"/>
    <p:sldId id="381" r:id="rId29"/>
    <p:sldId id="329" r:id="rId30"/>
    <p:sldId id="382" r:id="rId31"/>
    <p:sldId id="383" r:id="rId32"/>
    <p:sldId id="384" r:id="rId33"/>
    <p:sldId id="389" r:id="rId34"/>
    <p:sldId id="385" r:id="rId35"/>
    <p:sldId id="386" r:id="rId36"/>
    <p:sldId id="390" r:id="rId37"/>
    <p:sldId id="393" r:id="rId38"/>
    <p:sldId id="394" r:id="rId39"/>
    <p:sldId id="396" r:id="rId40"/>
    <p:sldId id="397" r:id="rId41"/>
    <p:sldId id="400" r:id="rId42"/>
    <p:sldId id="410" r:id="rId43"/>
    <p:sldId id="399" r:id="rId44"/>
    <p:sldId id="401" r:id="rId45"/>
    <p:sldId id="402" r:id="rId46"/>
    <p:sldId id="403" r:id="rId47"/>
    <p:sldId id="395" r:id="rId48"/>
    <p:sldId id="421" r:id="rId49"/>
    <p:sldId id="422" r:id="rId50"/>
    <p:sldId id="423" r:id="rId51"/>
    <p:sldId id="424" r:id="rId52"/>
    <p:sldId id="408" r:id="rId53"/>
    <p:sldId id="412" r:id="rId54"/>
    <p:sldId id="413" r:id="rId55"/>
    <p:sldId id="418" r:id="rId56"/>
    <p:sldId id="428" r:id="rId57"/>
    <p:sldId id="420" r:id="rId58"/>
    <p:sldId id="426" r:id="rId59"/>
    <p:sldId id="427" r:id="rId60"/>
    <p:sldId id="414" r:id="rId6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e.Prusky" initials="J" lastIdx="6" clrIdx="0"/>
  <p:cmAuthor id="1" name="mark.schenewerk" initials="m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clrMode="gray" frameSlides="1"/>
  <p:clrMru>
    <a:srgbClr val="FFFF00"/>
    <a:srgbClr val="FFFFCC"/>
    <a:srgbClr val="AFFFAF"/>
    <a:srgbClr val="006400"/>
    <a:srgbClr val="CC99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699" autoAdjust="0"/>
    <p:restoredTop sz="94386" autoAdjust="0"/>
  </p:normalViewPr>
  <p:slideViewPr>
    <p:cSldViewPr snapToGrid="0">
      <p:cViewPr varScale="1">
        <p:scale>
          <a:sx n="95" d="100"/>
          <a:sy n="95" d="100"/>
        </p:scale>
        <p:origin x="1392" y="96"/>
      </p:cViewPr>
      <p:guideLst>
        <p:guide orient="horz" pos="2160"/>
        <p:guide pos="2880"/>
      </p:guideLst>
    </p:cSldViewPr>
  </p:slideViewPr>
  <p:outlineViewPr>
    <p:cViewPr>
      <p:scale>
        <a:sx n="33" d="100"/>
        <a:sy n="33" d="100"/>
      </p:scale>
      <p:origin x="0" y="5712"/>
    </p:cViewPr>
  </p:outlineViewPr>
  <p:notesTextViewPr>
    <p:cViewPr>
      <p:scale>
        <a:sx n="66" d="100"/>
        <a:sy n="66" d="100"/>
      </p:scale>
      <p:origin x="0" y="0"/>
    </p:cViewPr>
  </p:notesTextViewPr>
  <p:sorterViewPr>
    <p:cViewPr>
      <p:scale>
        <a:sx n="100" d="100"/>
        <a:sy n="100" d="100"/>
      </p:scale>
      <p:origin x="0" y="0"/>
    </p:cViewPr>
  </p:sorterViewPr>
  <p:notesViewPr>
    <p:cSldViewPr snapToGrid="0">
      <p:cViewPr varScale="1">
        <p:scale>
          <a:sx n="65" d="100"/>
          <a:sy n="65" d="100"/>
        </p:scale>
        <p:origin x="-1680"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r>
              <a:rPr lang="en-US" dirty="0"/>
              <a:t>OPUS Projects Manager Training</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atin typeface="Arial" pitchFamily="34" charset="0"/>
              </a:defRPr>
            </a:lvl1pPr>
          </a:lstStyle>
          <a:p>
            <a:pPr>
              <a:defRPr/>
            </a:pPr>
            <a:r>
              <a:rPr lang="en-US" dirty="0"/>
              <a:t>2013-08-07</a:t>
            </a: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r>
              <a:rPr lang="en-US"/>
              <a:t>Step 1 : Creating a Project</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atin typeface="Arial" pitchFamily="34" charset="0"/>
              </a:defRPr>
            </a:lvl1pPr>
          </a:lstStyle>
          <a:p>
            <a:pPr>
              <a:defRPr/>
            </a:pPr>
            <a:fld id="{9E0A11A0-4FFE-447C-9E86-601091FA40DF}" type="slidenum">
              <a:rPr lang="en-US"/>
              <a:pPr>
                <a:defRPr/>
              </a:pPr>
              <a:t>‹#›</a:t>
            </a:fld>
            <a:endParaRPr lang="en-US"/>
          </a:p>
        </p:txBody>
      </p:sp>
    </p:spTree>
    <p:extLst>
      <p:ext uri="{BB962C8B-B14F-4D97-AF65-F5344CB8AC3E}">
        <p14:creationId xmlns:p14="http://schemas.microsoft.com/office/powerpoint/2010/main" val="209119981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r>
              <a:rPr lang="en-US" dirty="0"/>
              <a:t>OPUS Projects Manager Training</a:t>
            </a:r>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r>
              <a:rPr lang="en-US" dirty="0"/>
              <a:t>2013-08-07</a:t>
            </a:r>
          </a:p>
        </p:txBody>
      </p:sp>
      <p:sp>
        <p:nvSpPr>
          <p:cNvPr id="563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r>
              <a:rPr lang="en-US"/>
              <a:t>Step 1 : Creating a Project</a:t>
            </a:r>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D9F14BAC-D2A3-4D4E-A2E1-A028F3BD4801}" type="slidenum">
              <a:rPr lang="en-US"/>
              <a:pPr>
                <a:defRPr/>
              </a:pPr>
              <a:t>‹#›</a:t>
            </a:fld>
            <a:endParaRPr lang="en-US"/>
          </a:p>
        </p:txBody>
      </p:sp>
    </p:spTree>
    <p:extLst>
      <p:ext uri="{BB962C8B-B14F-4D97-AF65-F5344CB8AC3E}">
        <p14:creationId xmlns:p14="http://schemas.microsoft.com/office/powerpoint/2010/main" val="4135071636"/>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9F14BAC-D2A3-4D4E-A2E1-A028F3BD4801}" type="slidenum">
              <a:rPr lang="en-US" smtClean="0"/>
              <a:pPr>
                <a:defRPr/>
              </a:pPr>
              <a:t>1</a:t>
            </a:fld>
            <a:endParaRPr lang="en-US"/>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Step 1 : Creating a Project</a:t>
            </a:r>
          </a:p>
        </p:txBody>
      </p:sp>
      <p:sp>
        <p:nvSpPr>
          <p:cNvPr id="7" name="Header Placeholder 6"/>
          <p:cNvSpPr>
            <a:spLocks noGrp="1"/>
          </p:cNvSpPr>
          <p:nvPr>
            <p:ph type="hdr" sz="quarter" idx="13"/>
          </p:nvPr>
        </p:nvSpPr>
        <p:spPr/>
        <p:txBody>
          <a:bodyPr/>
          <a:lstStyle/>
          <a:p>
            <a:pPr>
              <a:defRPr/>
            </a:pPr>
            <a:r>
              <a:rPr lang="en-US" dirty="0"/>
              <a:t>OPUS Projects Manager Training</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pPr marL="3175" indent="-3175">
              <a:spcBef>
                <a:spcPct val="50000"/>
              </a:spcBef>
            </a:pPr>
            <a:endParaRPr lang="en-US">
              <a:solidFill>
                <a:srgbClr val="FFFFFF"/>
              </a:solidFill>
            </a:endParaRPr>
          </a:p>
        </p:txBody>
      </p:sp>
      <p:sp>
        <p:nvSpPr>
          <p:cNvPr id="59396" name="Slide Number Placeholder 3"/>
          <p:cNvSpPr>
            <a:spLocks noGrp="1"/>
          </p:cNvSpPr>
          <p:nvPr>
            <p:ph type="sldNum" sz="quarter" idx="5"/>
          </p:nvPr>
        </p:nvSpPr>
        <p:spPr>
          <a:noFill/>
        </p:spPr>
        <p:txBody>
          <a:bodyPr/>
          <a:lstStyle/>
          <a:p>
            <a:fld id="{F6286B92-585B-43E3-8A94-1F152ADC78F5}" type="slidenum">
              <a:rPr lang="en-US" smtClean="0"/>
              <a:pPr/>
              <a:t>4</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Step 1 : Creating a Project</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US">
              <a:solidFill>
                <a:srgbClr val="FFFFFF"/>
              </a:solidFill>
            </a:endParaRPr>
          </a:p>
        </p:txBody>
      </p:sp>
      <p:sp>
        <p:nvSpPr>
          <p:cNvPr id="60420" name="Slide Number Placeholder 3"/>
          <p:cNvSpPr>
            <a:spLocks noGrp="1"/>
          </p:cNvSpPr>
          <p:nvPr>
            <p:ph type="sldNum" sz="quarter" idx="5"/>
          </p:nvPr>
        </p:nvSpPr>
        <p:spPr>
          <a:noFill/>
        </p:spPr>
        <p:txBody>
          <a:bodyPr/>
          <a:lstStyle/>
          <a:p>
            <a:fld id="{8FD8B617-B1BB-4624-AE8E-70A8E9A85191}" type="slidenum">
              <a:rPr lang="en-US" smtClean="0"/>
              <a:pPr/>
              <a:t>5</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Step 1 : Creating a Project</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endParaRPr lang="en-US"/>
          </a:p>
        </p:txBody>
      </p:sp>
      <p:sp>
        <p:nvSpPr>
          <p:cNvPr id="61444" name="Slide Number Placeholder 3"/>
          <p:cNvSpPr>
            <a:spLocks noGrp="1"/>
          </p:cNvSpPr>
          <p:nvPr>
            <p:ph type="sldNum" sz="quarter" idx="5"/>
          </p:nvPr>
        </p:nvSpPr>
        <p:spPr>
          <a:noFill/>
        </p:spPr>
        <p:txBody>
          <a:bodyPr/>
          <a:lstStyle/>
          <a:p>
            <a:fld id="{EB337E14-C692-466E-B374-9EB0BCB524DC}" type="slidenum">
              <a:rPr lang="en-US" smtClean="0"/>
              <a:pPr/>
              <a:t>8</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Step 1 : Creating a Project</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OPUS Projects Manager Training</a:t>
            </a:r>
            <a:endParaRPr lang="en-US" dirty="0"/>
          </a:p>
        </p:txBody>
      </p:sp>
      <p:sp>
        <p:nvSpPr>
          <p:cNvPr id="5" name="Date Placeholder 4"/>
          <p:cNvSpPr>
            <a:spLocks noGrp="1"/>
          </p:cNvSpPr>
          <p:nvPr>
            <p:ph type="dt" idx="1"/>
          </p:nvPr>
        </p:nvSpPr>
        <p:spPr/>
        <p:txBody>
          <a:bodyPr/>
          <a:lstStyle/>
          <a:p>
            <a:pPr>
              <a:defRPr/>
            </a:pPr>
            <a:r>
              <a:rPr lang="en-US"/>
              <a:t>2013-08-07</a:t>
            </a:r>
            <a:endParaRPr lang="en-US" dirty="0"/>
          </a:p>
        </p:txBody>
      </p:sp>
      <p:sp>
        <p:nvSpPr>
          <p:cNvPr id="6" name="Footer Placeholder 5"/>
          <p:cNvSpPr>
            <a:spLocks noGrp="1"/>
          </p:cNvSpPr>
          <p:nvPr>
            <p:ph type="ftr" sz="quarter" idx="4"/>
          </p:nvPr>
        </p:nvSpPr>
        <p:spPr/>
        <p:txBody>
          <a:bodyPr/>
          <a:lstStyle/>
          <a:p>
            <a:pPr>
              <a:defRPr/>
            </a:pPr>
            <a:r>
              <a:rPr lang="en-US"/>
              <a:t>Step 1 : Creating a Project</a:t>
            </a:r>
          </a:p>
        </p:txBody>
      </p:sp>
      <p:sp>
        <p:nvSpPr>
          <p:cNvPr id="7" name="Slide Number Placeholder 6"/>
          <p:cNvSpPr>
            <a:spLocks noGrp="1"/>
          </p:cNvSpPr>
          <p:nvPr>
            <p:ph type="sldNum" sz="quarter" idx="5"/>
          </p:nvPr>
        </p:nvSpPr>
        <p:spPr/>
        <p:txBody>
          <a:bodyPr/>
          <a:lstStyle/>
          <a:p>
            <a:pPr>
              <a:defRPr/>
            </a:pPr>
            <a:fld id="{D9F14BAC-D2A3-4D4E-A2E1-A028F3BD4801}" type="slidenum">
              <a:rPr lang="en-US" smtClean="0"/>
              <a:pPr>
                <a:defRPr/>
              </a:pPr>
              <a:t>32</a:t>
            </a:fld>
            <a:endParaRPr lang="en-US"/>
          </a:p>
        </p:txBody>
      </p:sp>
    </p:spTree>
    <p:extLst>
      <p:ext uri="{BB962C8B-B14F-4D97-AF65-F5344CB8AC3E}">
        <p14:creationId xmlns:p14="http://schemas.microsoft.com/office/powerpoint/2010/main" val="3391318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9F14BAC-D2A3-4D4E-A2E1-A028F3BD4801}" type="slidenum">
              <a:rPr lang="en-US" smtClean="0"/>
              <a:pPr>
                <a:defRPr/>
              </a:pPr>
              <a:t>60</a:t>
            </a:fld>
            <a:endParaRPr lang="en-US"/>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Step 1 : Creating a Project</a:t>
            </a:r>
          </a:p>
        </p:txBody>
      </p:sp>
      <p:sp>
        <p:nvSpPr>
          <p:cNvPr id="7" name="Header Placeholder 6"/>
          <p:cNvSpPr>
            <a:spLocks noGrp="1"/>
          </p:cNvSpPr>
          <p:nvPr>
            <p:ph type="hdr" sz="quarter" idx="13"/>
          </p:nvPr>
        </p:nvSpPr>
        <p:spPr/>
        <p:txBody>
          <a:bodyPr/>
          <a:lstStyle/>
          <a:p>
            <a:pPr>
              <a:defRPr/>
            </a:pPr>
            <a:r>
              <a:rPr lang="en-US" dirty="0"/>
              <a:t>OPUS Projects Manager Training</a:t>
            </a:r>
          </a:p>
        </p:txBody>
      </p:sp>
    </p:spTree>
    <p:extLst>
      <p:ext uri="{BB962C8B-B14F-4D97-AF65-F5344CB8AC3E}">
        <p14:creationId xmlns:p14="http://schemas.microsoft.com/office/powerpoint/2010/main" val="2654777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Step 1 : Creating a Project</a:t>
            </a:r>
          </a:p>
        </p:txBody>
      </p:sp>
      <p:sp>
        <p:nvSpPr>
          <p:cNvPr id="6" name="Slide Number Placeholder 5"/>
          <p:cNvSpPr>
            <a:spLocks noGrp="1"/>
          </p:cNvSpPr>
          <p:nvPr>
            <p:ph type="sldNum" sz="quarter" idx="12"/>
          </p:nvPr>
        </p:nvSpPr>
        <p:spPr/>
        <p:txBody>
          <a:bodyPr/>
          <a:lstStyle>
            <a:lvl1pPr>
              <a:defRPr/>
            </a:lvl1pPr>
          </a:lstStyle>
          <a:p>
            <a:pPr>
              <a:defRPr/>
            </a:pPr>
            <a:fld id="{327AA769-FE83-41C7-8E8C-046B7B1840C6}"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Step 1 : Creating a Project</a:t>
            </a:r>
          </a:p>
        </p:txBody>
      </p:sp>
      <p:sp>
        <p:nvSpPr>
          <p:cNvPr id="6" name="Slide Number Placeholder 5"/>
          <p:cNvSpPr>
            <a:spLocks noGrp="1"/>
          </p:cNvSpPr>
          <p:nvPr>
            <p:ph type="sldNum" sz="quarter" idx="12"/>
          </p:nvPr>
        </p:nvSpPr>
        <p:spPr/>
        <p:txBody>
          <a:bodyPr/>
          <a:lstStyle>
            <a:lvl1pPr>
              <a:defRPr/>
            </a:lvl1pPr>
          </a:lstStyle>
          <a:p>
            <a:pPr>
              <a:defRPr/>
            </a:pPr>
            <a:fld id="{8E12928E-D044-4303-891F-9B0A1E415E0B}"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Step 1 : Creating a Project</a:t>
            </a:r>
          </a:p>
        </p:txBody>
      </p:sp>
      <p:sp>
        <p:nvSpPr>
          <p:cNvPr id="6" name="Slide Number Placeholder 5"/>
          <p:cNvSpPr>
            <a:spLocks noGrp="1"/>
          </p:cNvSpPr>
          <p:nvPr>
            <p:ph type="sldNum" sz="quarter" idx="12"/>
          </p:nvPr>
        </p:nvSpPr>
        <p:spPr/>
        <p:txBody>
          <a:bodyPr/>
          <a:lstStyle>
            <a:lvl1pPr>
              <a:defRPr/>
            </a:lvl1pPr>
          </a:lstStyle>
          <a:p>
            <a:pPr>
              <a:defRPr/>
            </a:pPr>
            <a:fld id="{F62EED8F-97CD-4484-AB38-8B1CFB182FD8}"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Step 1 : Creating a Project</a:t>
            </a:r>
          </a:p>
        </p:txBody>
      </p:sp>
      <p:sp>
        <p:nvSpPr>
          <p:cNvPr id="6" name="Slide Number Placeholder 5"/>
          <p:cNvSpPr>
            <a:spLocks noGrp="1"/>
          </p:cNvSpPr>
          <p:nvPr>
            <p:ph type="sldNum" sz="quarter" idx="12"/>
          </p:nvPr>
        </p:nvSpPr>
        <p:spPr/>
        <p:txBody>
          <a:bodyPr/>
          <a:lstStyle>
            <a:lvl1pPr>
              <a:defRPr/>
            </a:lvl1pPr>
          </a:lstStyle>
          <a:p>
            <a:pPr>
              <a:defRPr/>
            </a:pPr>
            <a:fld id="{CA360151-3641-4886-8AD3-D403BD53D9D3}"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Step 1 : Creating a Project</a:t>
            </a:r>
          </a:p>
        </p:txBody>
      </p:sp>
      <p:sp>
        <p:nvSpPr>
          <p:cNvPr id="6" name="Slide Number Placeholder 5"/>
          <p:cNvSpPr>
            <a:spLocks noGrp="1"/>
          </p:cNvSpPr>
          <p:nvPr>
            <p:ph type="sldNum" sz="quarter" idx="12"/>
          </p:nvPr>
        </p:nvSpPr>
        <p:spPr/>
        <p:txBody>
          <a:bodyPr/>
          <a:lstStyle>
            <a:lvl1pPr>
              <a:defRPr/>
            </a:lvl1pPr>
          </a:lstStyle>
          <a:p>
            <a:pPr>
              <a:defRPr/>
            </a:pPr>
            <a:fld id="{32840661-2AD7-4442-8A93-76C8F274B0EF}"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Step 1 : Creating a Project</a:t>
            </a:r>
          </a:p>
        </p:txBody>
      </p:sp>
      <p:sp>
        <p:nvSpPr>
          <p:cNvPr id="7" name="Slide Number Placeholder 5"/>
          <p:cNvSpPr>
            <a:spLocks noGrp="1"/>
          </p:cNvSpPr>
          <p:nvPr>
            <p:ph type="sldNum" sz="quarter" idx="12"/>
          </p:nvPr>
        </p:nvSpPr>
        <p:spPr/>
        <p:txBody>
          <a:bodyPr/>
          <a:lstStyle>
            <a:lvl1pPr>
              <a:defRPr/>
            </a:lvl1pPr>
          </a:lstStyle>
          <a:p>
            <a:pPr>
              <a:defRPr/>
            </a:pPr>
            <a:fld id="{CFEC7373-0A87-4FA0-BAD6-07C2EC2B6A47}"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a:t>Step 1 : Creating a Project</a:t>
            </a:r>
          </a:p>
        </p:txBody>
      </p:sp>
      <p:sp>
        <p:nvSpPr>
          <p:cNvPr id="9" name="Slide Number Placeholder 5"/>
          <p:cNvSpPr>
            <a:spLocks noGrp="1"/>
          </p:cNvSpPr>
          <p:nvPr>
            <p:ph type="sldNum" sz="quarter" idx="12"/>
          </p:nvPr>
        </p:nvSpPr>
        <p:spPr/>
        <p:txBody>
          <a:bodyPr/>
          <a:lstStyle>
            <a:lvl1pPr>
              <a:defRPr/>
            </a:lvl1pPr>
          </a:lstStyle>
          <a:p>
            <a:pPr>
              <a:defRPr/>
            </a:pPr>
            <a:fld id="{CF4E25CA-23BD-43FF-8F91-E0F123459EB8}"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a:t>Step 1 : Creating a Project</a:t>
            </a:r>
          </a:p>
        </p:txBody>
      </p:sp>
      <p:sp>
        <p:nvSpPr>
          <p:cNvPr id="5" name="Slide Number Placeholder 5"/>
          <p:cNvSpPr>
            <a:spLocks noGrp="1"/>
          </p:cNvSpPr>
          <p:nvPr>
            <p:ph type="sldNum" sz="quarter" idx="12"/>
          </p:nvPr>
        </p:nvSpPr>
        <p:spPr/>
        <p:txBody>
          <a:bodyPr/>
          <a:lstStyle>
            <a:lvl1pPr>
              <a:defRPr/>
            </a:lvl1pPr>
          </a:lstStyle>
          <a:p>
            <a:pPr>
              <a:defRPr/>
            </a:pPr>
            <a:fld id="{2CC8A335-E931-4563-96AF-59EEDE16267A}"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a:t>Step 1 : Creating a Project</a:t>
            </a:r>
          </a:p>
        </p:txBody>
      </p:sp>
      <p:sp>
        <p:nvSpPr>
          <p:cNvPr id="4" name="Slide Number Placeholder 5"/>
          <p:cNvSpPr>
            <a:spLocks noGrp="1"/>
          </p:cNvSpPr>
          <p:nvPr>
            <p:ph type="sldNum" sz="quarter" idx="12"/>
          </p:nvPr>
        </p:nvSpPr>
        <p:spPr/>
        <p:txBody>
          <a:bodyPr/>
          <a:lstStyle>
            <a:lvl1pPr>
              <a:defRPr/>
            </a:lvl1pPr>
          </a:lstStyle>
          <a:p>
            <a:pPr>
              <a:defRPr/>
            </a:pPr>
            <a:fld id="{C182B779-79E1-4056-A60C-7F66D7FAD9A4}"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Step 1 : Creating a Project</a:t>
            </a:r>
          </a:p>
        </p:txBody>
      </p:sp>
      <p:sp>
        <p:nvSpPr>
          <p:cNvPr id="7" name="Slide Number Placeholder 5"/>
          <p:cNvSpPr>
            <a:spLocks noGrp="1"/>
          </p:cNvSpPr>
          <p:nvPr>
            <p:ph type="sldNum" sz="quarter" idx="12"/>
          </p:nvPr>
        </p:nvSpPr>
        <p:spPr/>
        <p:txBody>
          <a:bodyPr/>
          <a:lstStyle>
            <a:lvl1pPr>
              <a:defRPr/>
            </a:lvl1pPr>
          </a:lstStyle>
          <a:p>
            <a:pPr>
              <a:defRPr/>
            </a:pPr>
            <a:fld id="{798A0D82-986E-4DEA-930D-11D884D3F6DA}"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Step 1 : Creating a Project</a:t>
            </a:r>
          </a:p>
        </p:txBody>
      </p:sp>
      <p:sp>
        <p:nvSpPr>
          <p:cNvPr id="7" name="Slide Number Placeholder 5"/>
          <p:cNvSpPr>
            <a:spLocks noGrp="1"/>
          </p:cNvSpPr>
          <p:nvPr>
            <p:ph type="sldNum" sz="quarter" idx="12"/>
          </p:nvPr>
        </p:nvSpPr>
        <p:spPr/>
        <p:txBody>
          <a:bodyPr/>
          <a:lstStyle>
            <a:lvl1pPr>
              <a:defRPr/>
            </a:lvl1pPr>
          </a:lstStyle>
          <a:p>
            <a:pPr>
              <a:defRPr/>
            </a:pPr>
            <a:fld id="{D5F4838C-A7AF-45C0-842D-D70F3FE4B821}"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Continuation Slide.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457200"/>
            <a:ext cx="8229600" cy="6397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279525"/>
            <a:ext cx="8229600" cy="4938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smtClean="0">
                <a:solidFill>
                  <a:prstClr val="black">
                    <a:tint val="75000"/>
                  </a:prstClr>
                </a:solidFill>
                <a:latin typeface="+mn-lt"/>
              </a:defRPr>
            </a:lvl1pPr>
          </a:lstStyle>
          <a:p>
            <a:pPr>
              <a:defRPr/>
            </a:pPr>
            <a:r>
              <a:rPr lang="en-US"/>
              <a:t>2023-10-16</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smtClean="0">
                <a:solidFill>
                  <a:prstClr val="black">
                    <a:tint val="75000"/>
                  </a:prstClr>
                </a:solidFill>
                <a:latin typeface="+mn-lt"/>
              </a:defRPr>
            </a:lvl1pPr>
          </a:lstStyle>
          <a:p>
            <a:pPr>
              <a:defRPr/>
            </a:pPr>
            <a:r>
              <a:rPr lang="en-US"/>
              <a:t>Step 1 : Creating a Project</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B497DD6F-0524-4C81-9F17-FF56551B68A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p:txStyles>
    <p:titleStyle>
      <a:lvl1pPr algn="l" rtl="0" fontAlgn="base">
        <a:spcBef>
          <a:spcPct val="0"/>
        </a:spcBef>
        <a:spcAft>
          <a:spcPct val="0"/>
        </a:spcAft>
        <a:defRPr sz="4400" kern="1200">
          <a:solidFill>
            <a:schemeClr val="tx1"/>
          </a:solidFill>
          <a:latin typeface="+mj-lt"/>
          <a:ea typeface="+mj-ea"/>
          <a:cs typeface="+mj-cs"/>
        </a:defRPr>
      </a:lvl1pPr>
      <a:lvl2pPr algn="l" rtl="0" fontAlgn="base">
        <a:spcBef>
          <a:spcPct val="0"/>
        </a:spcBef>
        <a:spcAft>
          <a:spcPct val="0"/>
        </a:spcAft>
        <a:defRPr sz="4400">
          <a:solidFill>
            <a:schemeClr val="tx1"/>
          </a:solidFill>
          <a:latin typeface="Calibri" pitchFamily="34" charset="0"/>
        </a:defRPr>
      </a:lvl2pPr>
      <a:lvl3pPr algn="l" rtl="0" fontAlgn="base">
        <a:spcBef>
          <a:spcPct val="0"/>
        </a:spcBef>
        <a:spcAft>
          <a:spcPct val="0"/>
        </a:spcAft>
        <a:defRPr sz="4400">
          <a:solidFill>
            <a:schemeClr val="tx1"/>
          </a:solidFill>
          <a:latin typeface="Calibri" pitchFamily="34" charset="0"/>
        </a:defRPr>
      </a:lvl3pPr>
      <a:lvl4pPr algn="l" rtl="0" fontAlgn="base">
        <a:spcBef>
          <a:spcPct val="0"/>
        </a:spcBef>
        <a:spcAft>
          <a:spcPct val="0"/>
        </a:spcAft>
        <a:defRPr sz="4400">
          <a:solidFill>
            <a:schemeClr val="tx1"/>
          </a:solidFill>
          <a:latin typeface="Calibri" pitchFamily="34" charset="0"/>
        </a:defRPr>
      </a:lvl4pPr>
      <a:lvl5pPr algn="l" rtl="0" fontAlgn="base">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gif"/><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5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5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2286000"/>
            <a:ext cx="7772400" cy="762000"/>
          </a:xfrm>
        </p:spPr>
        <p:txBody>
          <a:bodyPr/>
          <a:lstStyle/>
          <a:p>
            <a:r>
              <a:rPr lang="en-US" dirty="0"/>
              <a:t>OPUS Projects Manager Training</a:t>
            </a:r>
          </a:p>
        </p:txBody>
      </p:sp>
      <p:sp>
        <p:nvSpPr>
          <p:cNvPr id="3" name="Subtitle 2"/>
          <p:cNvSpPr>
            <a:spLocks noGrp="1"/>
          </p:cNvSpPr>
          <p:nvPr>
            <p:ph type="subTitle" idx="1"/>
          </p:nvPr>
        </p:nvSpPr>
        <p:spPr/>
        <p:txBody>
          <a:bodyPr/>
          <a:lstStyle/>
          <a:p>
            <a:br>
              <a:rPr lang="en-US"/>
            </a:br>
            <a:r>
              <a:rPr lang="en-US"/>
              <a:t> ngs.opus.projects@noaa.gov</a:t>
            </a:r>
            <a:endParaRPr lang="en-US" dirty="0"/>
          </a:p>
        </p:txBody>
      </p:sp>
      <p:sp>
        <p:nvSpPr>
          <p:cNvPr id="10" name="Date Placeholder 9"/>
          <p:cNvSpPr>
            <a:spLocks noGrp="1"/>
          </p:cNvSpPr>
          <p:nvPr>
            <p:ph type="dt" sz="quarter" idx="10"/>
          </p:nvPr>
        </p:nvSpPr>
        <p:spPr/>
        <p:txBody>
          <a:bodyPr/>
          <a:lstStyle/>
          <a:p>
            <a:pPr>
              <a:defRPr/>
            </a:pPr>
            <a:r>
              <a:rPr lang="en-US"/>
              <a:t>2023-10-16</a:t>
            </a:r>
            <a:endParaRPr lang="en-US" dirty="0"/>
          </a:p>
        </p:txBody>
      </p:sp>
      <p:sp>
        <p:nvSpPr>
          <p:cNvPr id="11" name="Slide Number Placeholder 10"/>
          <p:cNvSpPr>
            <a:spLocks noGrp="1"/>
          </p:cNvSpPr>
          <p:nvPr>
            <p:ph type="sldNum" sz="quarter" idx="12"/>
          </p:nvPr>
        </p:nvSpPr>
        <p:spPr/>
        <p:txBody>
          <a:bodyPr/>
          <a:lstStyle/>
          <a:p>
            <a:pPr>
              <a:defRPr/>
            </a:pPr>
            <a:fld id="{F05F1238-C434-4CDB-8083-AE9C41FAC6AE}" type="slidenum">
              <a:rPr lang="en-US" smtClean="0"/>
              <a:pPr>
                <a:defRPr/>
              </a:pPr>
              <a:t>1</a:t>
            </a:fld>
            <a:endParaRPr lang="en-US"/>
          </a:p>
        </p:txBody>
      </p:sp>
      <p:sp>
        <p:nvSpPr>
          <p:cNvPr id="12" name="Footer Placeholder 11"/>
          <p:cNvSpPr>
            <a:spLocks noGrp="1"/>
          </p:cNvSpPr>
          <p:nvPr>
            <p:ph type="ftr" sz="quarter" idx="11"/>
          </p:nvPr>
        </p:nvSpPr>
        <p:spPr/>
        <p:txBody>
          <a:bodyPr/>
          <a:lstStyle/>
          <a:p>
            <a:pPr>
              <a:defRPr/>
            </a:pPr>
            <a:r>
              <a:rPr lang="en-US"/>
              <a:t>Step 1 : Creating a Project</a:t>
            </a:r>
          </a:p>
        </p:txBody>
      </p:sp>
      <p:sp>
        <p:nvSpPr>
          <p:cNvPr id="7" name="Title 1"/>
          <p:cNvSpPr txBox="1">
            <a:spLocks/>
          </p:cNvSpPr>
          <p:nvPr/>
        </p:nvSpPr>
        <p:spPr bwMode="auto">
          <a:xfrm>
            <a:off x="685800" y="3017838"/>
            <a:ext cx="7772400" cy="762000"/>
          </a:xfrm>
          <a:prstGeom prst="rect">
            <a:avLst/>
          </a:prstGeom>
          <a:noFill/>
          <a:ln w="9525">
            <a:noFill/>
            <a:miter lim="800000"/>
            <a:headEnd/>
            <a:tailEnd/>
          </a:ln>
        </p:spPr>
        <p:txBody>
          <a:bodyPr anchor="ctr"/>
          <a:lstStyle/>
          <a:p>
            <a:pPr algn="ctr">
              <a:defRPr/>
            </a:pPr>
            <a:r>
              <a:rPr lang="en-US" sz="3600" dirty="0">
                <a:latin typeface="+mj-lt"/>
                <a:ea typeface="+mj-ea"/>
                <a:cs typeface="+mj-cs"/>
              </a:rPr>
              <a:t>Step 1 : Creating a Project</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9E41781B-96DD-4179-85BC-F46F3C2E5CA3}" type="slidenum">
              <a:rPr lang="en-US" smtClean="0"/>
              <a:pPr>
                <a:defRPr/>
              </a:pPr>
              <a:t>10</a:t>
            </a:fld>
            <a:endParaRPr lang="en-US"/>
          </a:p>
        </p:txBody>
      </p:sp>
      <p:sp>
        <p:nvSpPr>
          <p:cNvPr id="19" name="Footer Placeholder 18"/>
          <p:cNvSpPr>
            <a:spLocks noGrp="1"/>
          </p:cNvSpPr>
          <p:nvPr>
            <p:ph type="ftr" sz="quarter" idx="11"/>
          </p:nvPr>
        </p:nvSpPr>
        <p:spPr/>
        <p:txBody>
          <a:bodyPr/>
          <a:lstStyle/>
          <a:p>
            <a:pPr>
              <a:defRPr/>
            </a:pPr>
            <a:r>
              <a:rPr lang="en-US"/>
              <a:t>Step 1 : Creating a Project</a:t>
            </a:r>
          </a:p>
        </p:txBody>
      </p:sp>
      <p:sp>
        <p:nvSpPr>
          <p:cNvPr id="7" name="TextBox 6"/>
          <p:cNvSpPr txBox="1"/>
          <p:nvPr/>
        </p:nvSpPr>
        <p:spPr>
          <a:xfrm>
            <a:off x="457200" y="5525353"/>
            <a:ext cx="8229600" cy="830997"/>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After entering a registered email address, the “Create” button will be enabled and you can complete the form.</a:t>
            </a:r>
          </a:p>
        </p:txBody>
      </p:sp>
      <p:pic>
        <p:nvPicPr>
          <p:cNvPr id="21" name="Picture 20">
            <a:extLst>
              <a:ext uri="{FF2B5EF4-FFF2-40B4-BE49-F238E27FC236}">
                <a16:creationId xmlns:a16="http://schemas.microsoft.com/office/drawing/2014/main" id="{D6C01328-7F7D-4E4F-8ECE-6E05B263A7BB}"/>
              </a:ext>
            </a:extLst>
          </p:cNvPr>
          <p:cNvPicPr>
            <a:picLocks noChangeAspect="1"/>
          </p:cNvPicPr>
          <p:nvPr/>
        </p:nvPicPr>
        <p:blipFill>
          <a:blip r:embed="rId2"/>
          <a:stretch>
            <a:fillRect/>
          </a:stretch>
        </p:blipFill>
        <p:spPr>
          <a:xfrm>
            <a:off x="1143427" y="69450"/>
            <a:ext cx="6857143" cy="5314286"/>
          </a:xfrm>
          <a:prstGeom prst="rect">
            <a:avLst/>
          </a:prstGeom>
        </p:spPr>
      </p:pic>
      <p:pic>
        <p:nvPicPr>
          <p:cNvPr id="10" name="Picture 8" descr="whitearrow.gif">
            <a:extLst>
              <a:ext uri="{FF2B5EF4-FFF2-40B4-BE49-F238E27FC236}">
                <a16:creationId xmlns:a16="http://schemas.microsoft.com/office/drawing/2014/main" id="{6653C91B-75FC-4B07-B2F8-F8A0C6E4C322}"/>
              </a:ext>
            </a:extLst>
          </p:cNvPr>
          <p:cNvPicPr>
            <a:picLocks noChangeAspect="1"/>
          </p:cNvPicPr>
          <p:nvPr/>
        </p:nvPicPr>
        <p:blipFill>
          <a:blip r:embed="rId3" cstate="print"/>
          <a:srcRect/>
          <a:stretch>
            <a:fillRect/>
          </a:stretch>
        </p:blipFill>
        <p:spPr bwMode="auto">
          <a:xfrm>
            <a:off x="4263389" y="4658229"/>
            <a:ext cx="439737" cy="439737"/>
          </a:xfrm>
          <a:prstGeom prst="rect">
            <a:avLst/>
          </a:prstGeom>
          <a:noFill/>
          <a:ln w="9525">
            <a:noFill/>
            <a:miter lim="800000"/>
            <a:headEnd/>
            <a:tailEnd/>
          </a:ln>
        </p:spPr>
      </p:pic>
      <p:sp>
        <p:nvSpPr>
          <p:cNvPr id="22" name="Oval 21">
            <a:extLst>
              <a:ext uri="{FF2B5EF4-FFF2-40B4-BE49-F238E27FC236}">
                <a16:creationId xmlns:a16="http://schemas.microsoft.com/office/drawing/2014/main" id="{E3294DCD-396D-4BED-BD17-2D3C4185D904}"/>
              </a:ext>
            </a:extLst>
          </p:cNvPr>
          <p:cNvSpPr/>
          <p:nvPr/>
        </p:nvSpPr>
        <p:spPr>
          <a:xfrm>
            <a:off x="3977640" y="4437462"/>
            <a:ext cx="725486" cy="357468"/>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2E8F502-49AB-46B2-A68A-BE748045BFC5}"/>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1BA41DDA-9A16-4F74-8FBD-D144A16EA336}"/>
              </a:ext>
            </a:extLst>
          </p:cNvPr>
          <p:cNvSpPr>
            <a:spLocks noGrp="1"/>
          </p:cNvSpPr>
          <p:nvPr>
            <p:ph type="ftr" sz="quarter" idx="11"/>
          </p:nvPr>
        </p:nvSpPr>
        <p:spPr/>
        <p:txBody>
          <a:bodyPr/>
          <a:lstStyle/>
          <a:p>
            <a:pPr>
              <a:defRPr/>
            </a:pPr>
            <a:r>
              <a:rPr lang="en-US"/>
              <a:t>Step 1 : Creating a Project</a:t>
            </a:r>
          </a:p>
        </p:txBody>
      </p:sp>
      <p:sp>
        <p:nvSpPr>
          <p:cNvPr id="4" name="Slide Number Placeholder 3">
            <a:extLst>
              <a:ext uri="{FF2B5EF4-FFF2-40B4-BE49-F238E27FC236}">
                <a16:creationId xmlns:a16="http://schemas.microsoft.com/office/drawing/2014/main" id="{5F085CA0-1141-4DAF-93A8-F35736F7BF97}"/>
              </a:ext>
            </a:extLst>
          </p:cNvPr>
          <p:cNvSpPr>
            <a:spLocks noGrp="1"/>
          </p:cNvSpPr>
          <p:nvPr>
            <p:ph type="sldNum" sz="quarter" idx="12"/>
          </p:nvPr>
        </p:nvSpPr>
        <p:spPr/>
        <p:txBody>
          <a:bodyPr/>
          <a:lstStyle/>
          <a:p>
            <a:pPr>
              <a:defRPr/>
            </a:pPr>
            <a:fld id="{C182B779-79E1-4056-A60C-7F66D7FAD9A4}" type="slidenum">
              <a:rPr lang="en-US" smtClean="0"/>
              <a:pPr>
                <a:defRPr/>
              </a:pPr>
              <a:t>11</a:t>
            </a:fld>
            <a:endParaRPr lang="en-US"/>
          </a:p>
        </p:txBody>
      </p:sp>
      <p:pic>
        <p:nvPicPr>
          <p:cNvPr id="5" name="Picture 4">
            <a:extLst>
              <a:ext uri="{FF2B5EF4-FFF2-40B4-BE49-F238E27FC236}">
                <a16:creationId xmlns:a16="http://schemas.microsoft.com/office/drawing/2014/main" id="{2B41B08B-B55D-493A-8503-1A2D491D575A}"/>
              </a:ext>
            </a:extLst>
          </p:cNvPr>
          <p:cNvPicPr>
            <a:picLocks noChangeAspect="1"/>
          </p:cNvPicPr>
          <p:nvPr/>
        </p:nvPicPr>
        <p:blipFill>
          <a:blip r:embed="rId2"/>
          <a:stretch>
            <a:fillRect/>
          </a:stretch>
        </p:blipFill>
        <p:spPr>
          <a:xfrm>
            <a:off x="1143427" y="69450"/>
            <a:ext cx="6857143" cy="5314286"/>
          </a:xfrm>
          <a:prstGeom prst="rect">
            <a:avLst/>
          </a:prstGeom>
        </p:spPr>
      </p:pic>
      <p:sp>
        <p:nvSpPr>
          <p:cNvPr id="6" name="Oval 5">
            <a:extLst>
              <a:ext uri="{FF2B5EF4-FFF2-40B4-BE49-F238E27FC236}">
                <a16:creationId xmlns:a16="http://schemas.microsoft.com/office/drawing/2014/main" id="{BB20D889-BCBE-4236-93B4-6B20C2C29C89}"/>
              </a:ext>
            </a:extLst>
          </p:cNvPr>
          <p:cNvSpPr/>
          <p:nvPr/>
        </p:nvSpPr>
        <p:spPr>
          <a:xfrm>
            <a:off x="4018736" y="2369125"/>
            <a:ext cx="1364922" cy="357468"/>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098721A-11A3-4971-94EE-BC0F963B76FC}"/>
              </a:ext>
            </a:extLst>
          </p:cNvPr>
          <p:cNvSpPr txBox="1"/>
          <p:nvPr/>
        </p:nvSpPr>
        <p:spPr>
          <a:xfrm>
            <a:off x="457200" y="5525353"/>
            <a:ext cx="8229600" cy="830997"/>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NGS-supplied project tracking ID is not needed unless you plan to Submit to NGS later. Leave blank or use dummy ID = 0000</a:t>
            </a:r>
          </a:p>
        </p:txBody>
      </p:sp>
      <p:pic>
        <p:nvPicPr>
          <p:cNvPr id="8" name="Picture 8" descr="whitearrow.gif">
            <a:extLst>
              <a:ext uri="{FF2B5EF4-FFF2-40B4-BE49-F238E27FC236}">
                <a16:creationId xmlns:a16="http://schemas.microsoft.com/office/drawing/2014/main" id="{E039B4FD-8B27-4B24-844F-D017CB7B6885}"/>
              </a:ext>
            </a:extLst>
          </p:cNvPr>
          <p:cNvPicPr>
            <a:picLocks noChangeAspect="1"/>
          </p:cNvPicPr>
          <p:nvPr/>
        </p:nvPicPr>
        <p:blipFill>
          <a:blip r:embed="rId3" cstate="print"/>
          <a:srcRect/>
          <a:stretch>
            <a:fillRect/>
          </a:stretch>
        </p:blipFill>
        <p:spPr bwMode="auto">
          <a:xfrm>
            <a:off x="8155565" y="2467202"/>
            <a:ext cx="439737" cy="439737"/>
          </a:xfrm>
          <a:prstGeom prst="rect">
            <a:avLst/>
          </a:prstGeom>
          <a:noFill/>
          <a:ln w="9525">
            <a:noFill/>
            <a:miter lim="800000"/>
            <a:headEnd/>
            <a:tailEnd/>
          </a:ln>
        </p:spPr>
      </p:pic>
    </p:spTree>
    <p:extLst>
      <p:ext uri="{BB962C8B-B14F-4D97-AF65-F5344CB8AC3E}">
        <p14:creationId xmlns:p14="http://schemas.microsoft.com/office/powerpoint/2010/main" val="3871343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F437C4-11DB-4801-8D49-142DDE1A9386}"/>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9B754A93-48F8-4E21-9EF9-B50A9BE5E941}"/>
              </a:ext>
            </a:extLst>
          </p:cNvPr>
          <p:cNvSpPr>
            <a:spLocks noGrp="1"/>
          </p:cNvSpPr>
          <p:nvPr>
            <p:ph type="ftr" sz="quarter" idx="11"/>
          </p:nvPr>
        </p:nvSpPr>
        <p:spPr/>
        <p:txBody>
          <a:bodyPr/>
          <a:lstStyle/>
          <a:p>
            <a:pPr>
              <a:defRPr/>
            </a:pPr>
            <a:r>
              <a:rPr lang="en-US"/>
              <a:t>Step 1 : Creating a Project</a:t>
            </a:r>
          </a:p>
        </p:txBody>
      </p:sp>
      <p:sp>
        <p:nvSpPr>
          <p:cNvPr id="4" name="Slide Number Placeholder 3">
            <a:extLst>
              <a:ext uri="{FF2B5EF4-FFF2-40B4-BE49-F238E27FC236}">
                <a16:creationId xmlns:a16="http://schemas.microsoft.com/office/drawing/2014/main" id="{CFFFA156-467F-4176-B654-3F7B105F253F}"/>
              </a:ext>
            </a:extLst>
          </p:cNvPr>
          <p:cNvSpPr>
            <a:spLocks noGrp="1"/>
          </p:cNvSpPr>
          <p:nvPr>
            <p:ph type="sldNum" sz="quarter" idx="12"/>
          </p:nvPr>
        </p:nvSpPr>
        <p:spPr/>
        <p:txBody>
          <a:bodyPr/>
          <a:lstStyle/>
          <a:p>
            <a:pPr>
              <a:defRPr/>
            </a:pPr>
            <a:fld id="{C182B779-79E1-4056-A60C-7F66D7FAD9A4}" type="slidenum">
              <a:rPr lang="en-US" smtClean="0"/>
              <a:pPr>
                <a:defRPr/>
              </a:pPr>
              <a:t>12</a:t>
            </a:fld>
            <a:endParaRPr lang="en-US"/>
          </a:p>
        </p:txBody>
      </p:sp>
      <p:pic>
        <p:nvPicPr>
          <p:cNvPr id="5" name="Picture 4">
            <a:extLst>
              <a:ext uri="{FF2B5EF4-FFF2-40B4-BE49-F238E27FC236}">
                <a16:creationId xmlns:a16="http://schemas.microsoft.com/office/drawing/2014/main" id="{ECFC471C-017E-4A81-AF24-BBB8EA128F76}"/>
              </a:ext>
            </a:extLst>
          </p:cNvPr>
          <p:cNvPicPr>
            <a:picLocks noChangeAspect="1"/>
          </p:cNvPicPr>
          <p:nvPr/>
        </p:nvPicPr>
        <p:blipFill>
          <a:blip r:embed="rId2"/>
          <a:stretch>
            <a:fillRect/>
          </a:stretch>
        </p:blipFill>
        <p:spPr>
          <a:xfrm>
            <a:off x="1143427" y="69450"/>
            <a:ext cx="6857143" cy="5314286"/>
          </a:xfrm>
          <a:prstGeom prst="rect">
            <a:avLst/>
          </a:prstGeom>
        </p:spPr>
      </p:pic>
      <p:sp>
        <p:nvSpPr>
          <p:cNvPr id="6" name="Oval 5">
            <a:extLst>
              <a:ext uri="{FF2B5EF4-FFF2-40B4-BE49-F238E27FC236}">
                <a16:creationId xmlns:a16="http://schemas.microsoft.com/office/drawing/2014/main" id="{CA9CBB3C-4EB6-44BF-8742-E3409BA9AF01}"/>
              </a:ext>
            </a:extLst>
          </p:cNvPr>
          <p:cNvSpPr/>
          <p:nvPr/>
        </p:nvSpPr>
        <p:spPr>
          <a:xfrm>
            <a:off x="4042798" y="2726593"/>
            <a:ext cx="529200" cy="219869"/>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DD766EA-C6CA-46FF-87FD-BD5FD1A87564}"/>
              </a:ext>
            </a:extLst>
          </p:cNvPr>
          <p:cNvSpPr txBox="1"/>
          <p:nvPr/>
        </p:nvSpPr>
        <p:spPr>
          <a:xfrm>
            <a:off x="457198" y="5894685"/>
            <a:ext cx="8229600" cy="461665"/>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The default DATA CODE = AA.  Leave it as is.</a:t>
            </a:r>
          </a:p>
        </p:txBody>
      </p:sp>
      <p:pic>
        <p:nvPicPr>
          <p:cNvPr id="8" name="Picture 8" descr="whitearrow.gif">
            <a:extLst>
              <a:ext uri="{FF2B5EF4-FFF2-40B4-BE49-F238E27FC236}">
                <a16:creationId xmlns:a16="http://schemas.microsoft.com/office/drawing/2014/main" id="{9CE161ED-7D19-4BCD-AF70-6793102465A1}"/>
              </a:ext>
            </a:extLst>
          </p:cNvPr>
          <p:cNvPicPr>
            <a:picLocks noChangeAspect="1"/>
          </p:cNvPicPr>
          <p:nvPr/>
        </p:nvPicPr>
        <p:blipFill>
          <a:blip r:embed="rId3" cstate="print"/>
          <a:srcRect/>
          <a:stretch>
            <a:fillRect/>
          </a:stretch>
        </p:blipFill>
        <p:spPr bwMode="auto">
          <a:xfrm>
            <a:off x="8155565" y="2467202"/>
            <a:ext cx="439737" cy="439737"/>
          </a:xfrm>
          <a:prstGeom prst="rect">
            <a:avLst/>
          </a:prstGeom>
          <a:noFill/>
          <a:ln w="9525">
            <a:noFill/>
            <a:miter lim="800000"/>
            <a:headEnd/>
            <a:tailEnd/>
          </a:ln>
        </p:spPr>
      </p:pic>
    </p:spTree>
    <p:extLst>
      <p:ext uri="{BB962C8B-B14F-4D97-AF65-F5344CB8AC3E}">
        <p14:creationId xmlns:p14="http://schemas.microsoft.com/office/powerpoint/2010/main" val="26291583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64599AF5-FFF0-4BF5-86F3-B22C28A27242}"/>
              </a:ext>
            </a:extLst>
          </p:cNvPr>
          <p:cNvPicPr>
            <a:picLocks noChangeAspect="1"/>
          </p:cNvPicPr>
          <p:nvPr/>
        </p:nvPicPr>
        <p:blipFill>
          <a:blip r:embed="rId2"/>
          <a:stretch>
            <a:fillRect/>
          </a:stretch>
        </p:blipFill>
        <p:spPr>
          <a:xfrm>
            <a:off x="1143427" y="69450"/>
            <a:ext cx="6857143" cy="5314286"/>
          </a:xfrm>
          <a:prstGeom prst="rect">
            <a:avLst/>
          </a:prstGeom>
        </p:spPr>
      </p:pic>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D8712B03-448F-44DC-9254-DDD2F0443B93}" type="slidenum">
              <a:rPr lang="en-US" smtClean="0"/>
              <a:pPr>
                <a:defRPr/>
              </a:pPr>
              <a:t>13</a:t>
            </a:fld>
            <a:endParaRPr lang="en-US"/>
          </a:p>
        </p:txBody>
      </p:sp>
      <p:sp>
        <p:nvSpPr>
          <p:cNvPr id="19" name="Footer Placeholder 18"/>
          <p:cNvSpPr>
            <a:spLocks noGrp="1"/>
          </p:cNvSpPr>
          <p:nvPr>
            <p:ph type="ftr" sz="quarter" idx="11"/>
          </p:nvPr>
        </p:nvSpPr>
        <p:spPr/>
        <p:txBody>
          <a:bodyPr/>
          <a:lstStyle/>
          <a:p>
            <a:pPr>
              <a:defRPr/>
            </a:pPr>
            <a:r>
              <a:rPr lang="en-US"/>
              <a:t>Step 1 : Creating a Project</a:t>
            </a:r>
          </a:p>
        </p:txBody>
      </p:sp>
      <p:sp>
        <p:nvSpPr>
          <p:cNvPr id="9" name="TextBox 8"/>
          <p:cNvSpPr txBox="1"/>
          <p:nvPr/>
        </p:nvSpPr>
        <p:spPr>
          <a:xfrm>
            <a:off x="457200" y="5156021"/>
            <a:ext cx="8229600" cy="1200329"/>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Next, enter your project title. The project title must be less than 65 characters in length but, otherwise, has few restrictions. However, remember that short and simple are often better.</a:t>
            </a:r>
          </a:p>
        </p:txBody>
      </p:sp>
      <p:pic>
        <p:nvPicPr>
          <p:cNvPr id="16394" name="Picture 9" descr="whitearrow.gif"/>
          <p:cNvPicPr>
            <a:picLocks noChangeAspect="1"/>
          </p:cNvPicPr>
          <p:nvPr/>
        </p:nvPicPr>
        <p:blipFill>
          <a:blip r:embed="rId3" cstate="print"/>
          <a:srcRect/>
          <a:stretch>
            <a:fillRect/>
          </a:stretch>
        </p:blipFill>
        <p:spPr bwMode="auto">
          <a:xfrm>
            <a:off x="8123816" y="2989263"/>
            <a:ext cx="439737" cy="439737"/>
          </a:xfrm>
          <a:prstGeom prst="rect">
            <a:avLst/>
          </a:prstGeom>
          <a:noFill/>
          <a:ln w="9525">
            <a:noFill/>
            <a:miter lim="800000"/>
            <a:headEnd/>
            <a:tailEnd/>
          </a:ln>
        </p:spPr>
      </p:pic>
      <p:sp>
        <p:nvSpPr>
          <p:cNvPr id="24" name="Oval 23">
            <a:extLst>
              <a:ext uri="{FF2B5EF4-FFF2-40B4-BE49-F238E27FC236}">
                <a16:creationId xmlns:a16="http://schemas.microsoft.com/office/drawing/2014/main" id="{A5B1380D-C3CC-498C-BCE9-0946049C4F21}"/>
              </a:ext>
            </a:extLst>
          </p:cNvPr>
          <p:cNvSpPr/>
          <p:nvPr/>
        </p:nvSpPr>
        <p:spPr>
          <a:xfrm>
            <a:off x="3974127" y="2915303"/>
            <a:ext cx="3680163" cy="357468"/>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60048808-4299-7C19-1312-341C1E61C061}"/>
              </a:ext>
            </a:extLst>
          </p:cNvPr>
          <p:cNvSpPr/>
          <p:nvPr/>
        </p:nvSpPr>
        <p:spPr>
          <a:xfrm>
            <a:off x="4207796"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Chesapeake Training Data</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473E3A50-E364-4BDB-94BD-3DAF376173AE}"/>
              </a:ext>
            </a:extLst>
          </p:cNvPr>
          <p:cNvPicPr>
            <a:picLocks noChangeAspect="1"/>
          </p:cNvPicPr>
          <p:nvPr/>
        </p:nvPicPr>
        <p:blipFill>
          <a:blip r:embed="rId2"/>
          <a:stretch>
            <a:fillRect/>
          </a:stretch>
        </p:blipFill>
        <p:spPr>
          <a:xfrm>
            <a:off x="1143427" y="69450"/>
            <a:ext cx="6857143" cy="5314286"/>
          </a:xfrm>
          <a:prstGeom prst="rect">
            <a:avLst/>
          </a:prstGeom>
        </p:spPr>
      </p:pic>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BD95FB9A-B1A1-4CD7-9BE0-D29BDA1D37CB}" type="slidenum">
              <a:rPr lang="en-US" smtClean="0"/>
              <a:pPr>
                <a:defRPr/>
              </a:pPr>
              <a:t>14</a:t>
            </a:fld>
            <a:endParaRPr lang="en-US"/>
          </a:p>
        </p:txBody>
      </p:sp>
      <p:sp>
        <p:nvSpPr>
          <p:cNvPr id="19" name="Footer Placeholder 18"/>
          <p:cNvSpPr>
            <a:spLocks noGrp="1"/>
          </p:cNvSpPr>
          <p:nvPr>
            <p:ph type="ftr" sz="quarter" idx="11"/>
          </p:nvPr>
        </p:nvSpPr>
        <p:spPr/>
        <p:txBody>
          <a:bodyPr/>
          <a:lstStyle/>
          <a:p>
            <a:pPr>
              <a:defRPr/>
            </a:pPr>
            <a:r>
              <a:rPr lang="en-US"/>
              <a:t>Step 1 : Creating a Project</a:t>
            </a:r>
          </a:p>
        </p:txBody>
      </p:sp>
      <p:sp>
        <p:nvSpPr>
          <p:cNvPr id="10" name="TextBox 9"/>
          <p:cNvSpPr txBox="1"/>
          <p:nvPr/>
        </p:nvSpPr>
        <p:spPr>
          <a:xfrm>
            <a:off x="451644" y="5156021"/>
            <a:ext cx="8229600" cy="1200329"/>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The project type designates the project as a </a:t>
            </a:r>
            <a:r>
              <a:rPr lang="en-US" sz="2400" dirty="0" err="1">
                <a:solidFill>
                  <a:schemeClr val="bg1"/>
                </a:solidFill>
              </a:rPr>
              <a:t>HtMod</a:t>
            </a:r>
            <a:r>
              <a:rPr lang="en-US" sz="2400" dirty="0">
                <a:solidFill>
                  <a:schemeClr val="bg1"/>
                </a:solidFill>
              </a:rPr>
              <a:t> (Height Modernization), FAA (Aeronautical Survey Program) or Other type of project. Most projects will be “Other”.</a:t>
            </a:r>
          </a:p>
        </p:txBody>
      </p:sp>
      <p:pic>
        <p:nvPicPr>
          <p:cNvPr id="22" name="Picture 8" descr="whitearrow.gif">
            <a:extLst>
              <a:ext uri="{FF2B5EF4-FFF2-40B4-BE49-F238E27FC236}">
                <a16:creationId xmlns:a16="http://schemas.microsoft.com/office/drawing/2014/main" id="{6A37C022-F5D8-4340-8195-0DCE928421D2}"/>
              </a:ext>
            </a:extLst>
          </p:cNvPr>
          <p:cNvPicPr>
            <a:picLocks noChangeAspect="1"/>
          </p:cNvPicPr>
          <p:nvPr/>
        </p:nvPicPr>
        <p:blipFill>
          <a:blip r:embed="rId3" cstate="print"/>
          <a:srcRect/>
          <a:stretch>
            <a:fillRect/>
          </a:stretch>
        </p:blipFill>
        <p:spPr bwMode="auto">
          <a:xfrm>
            <a:off x="8121038" y="3209131"/>
            <a:ext cx="439737" cy="439737"/>
          </a:xfrm>
          <a:prstGeom prst="rect">
            <a:avLst/>
          </a:prstGeom>
          <a:noFill/>
          <a:ln w="9525">
            <a:noFill/>
            <a:miter lim="800000"/>
            <a:headEnd/>
            <a:tailEnd/>
          </a:ln>
        </p:spPr>
      </p:pic>
      <p:sp>
        <p:nvSpPr>
          <p:cNvPr id="24" name="Oval 23">
            <a:extLst>
              <a:ext uri="{FF2B5EF4-FFF2-40B4-BE49-F238E27FC236}">
                <a16:creationId xmlns:a16="http://schemas.microsoft.com/office/drawing/2014/main" id="{AC253246-968F-4A3F-8C9E-496992085FC3}"/>
              </a:ext>
            </a:extLst>
          </p:cNvPr>
          <p:cNvSpPr/>
          <p:nvPr/>
        </p:nvSpPr>
        <p:spPr>
          <a:xfrm>
            <a:off x="3974127" y="3178193"/>
            <a:ext cx="3680163" cy="357468"/>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E8A987B-89C7-4B71-B68A-9CD1A5357F06}"/>
              </a:ext>
            </a:extLst>
          </p:cNvPr>
          <p:cNvSpPr/>
          <p:nvPr/>
        </p:nvSpPr>
        <p:spPr>
          <a:xfrm>
            <a:off x="4146173"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ZENKTDS5 New Ulm Airport (OP4.0)</a:t>
            </a:r>
          </a:p>
        </p:txBody>
      </p:sp>
      <p:sp>
        <p:nvSpPr>
          <p:cNvPr id="3" name="Rectangle 2">
            <a:extLst>
              <a:ext uri="{FF2B5EF4-FFF2-40B4-BE49-F238E27FC236}">
                <a16:creationId xmlns:a16="http://schemas.microsoft.com/office/drawing/2014/main" id="{3F633215-8C1F-C22B-E568-39A3FBE16A6E}"/>
              </a:ext>
            </a:extLst>
          </p:cNvPr>
          <p:cNvSpPr/>
          <p:nvPr/>
        </p:nvSpPr>
        <p:spPr>
          <a:xfrm>
            <a:off x="4207796"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Chesapeake Training Data</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42CD2448-379C-40E6-AFD6-5EB4436B1200}"/>
              </a:ext>
            </a:extLst>
          </p:cNvPr>
          <p:cNvPicPr>
            <a:picLocks noChangeAspect="1"/>
          </p:cNvPicPr>
          <p:nvPr/>
        </p:nvPicPr>
        <p:blipFill>
          <a:blip r:embed="rId2"/>
          <a:stretch>
            <a:fillRect/>
          </a:stretch>
        </p:blipFill>
        <p:spPr>
          <a:xfrm>
            <a:off x="1143427" y="69450"/>
            <a:ext cx="6857143" cy="5314286"/>
          </a:xfrm>
          <a:prstGeom prst="rect">
            <a:avLst/>
          </a:prstGeom>
        </p:spPr>
      </p:pic>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EBAC74D3-084D-4386-B452-A520036470E1}" type="slidenum">
              <a:rPr lang="en-US" smtClean="0"/>
              <a:pPr>
                <a:defRPr/>
              </a:pPr>
              <a:t>15</a:t>
            </a:fld>
            <a:endParaRPr lang="en-US"/>
          </a:p>
        </p:txBody>
      </p:sp>
      <p:sp>
        <p:nvSpPr>
          <p:cNvPr id="19" name="Footer Placeholder 18"/>
          <p:cNvSpPr>
            <a:spLocks noGrp="1"/>
          </p:cNvSpPr>
          <p:nvPr>
            <p:ph type="ftr" sz="quarter" idx="11"/>
          </p:nvPr>
        </p:nvSpPr>
        <p:spPr/>
        <p:txBody>
          <a:bodyPr/>
          <a:lstStyle/>
          <a:p>
            <a:pPr>
              <a:defRPr/>
            </a:pPr>
            <a:r>
              <a:rPr lang="en-US"/>
              <a:t>Step 1 : Creating a Project</a:t>
            </a:r>
          </a:p>
        </p:txBody>
      </p:sp>
      <p:pic>
        <p:nvPicPr>
          <p:cNvPr id="22" name="Picture 8" descr="whitearrow.gif">
            <a:extLst>
              <a:ext uri="{FF2B5EF4-FFF2-40B4-BE49-F238E27FC236}">
                <a16:creationId xmlns:a16="http://schemas.microsoft.com/office/drawing/2014/main" id="{44A45028-8E35-48D6-B8B7-7691B733AF92}"/>
              </a:ext>
            </a:extLst>
          </p:cNvPr>
          <p:cNvPicPr>
            <a:picLocks noChangeAspect="1"/>
          </p:cNvPicPr>
          <p:nvPr/>
        </p:nvPicPr>
        <p:blipFill>
          <a:blip r:embed="rId3" cstate="print"/>
          <a:srcRect/>
          <a:stretch>
            <a:fillRect/>
          </a:stretch>
        </p:blipFill>
        <p:spPr bwMode="auto">
          <a:xfrm>
            <a:off x="8123816" y="3209131"/>
            <a:ext cx="439737" cy="439737"/>
          </a:xfrm>
          <a:prstGeom prst="rect">
            <a:avLst/>
          </a:prstGeom>
          <a:noFill/>
          <a:ln w="9525">
            <a:noFill/>
            <a:miter lim="800000"/>
            <a:headEnd/>
            <a:tailEnd/>
          </a:ln>
        </p:spPr>
      </p:pic>
      <p:sp>
        <p:nvSpPr>
          <p:cNvPr id="15" name="TextBox 14"/>
          <p:cNvSpPr txBox="1"/>
          <p:nvPr/>
        </p:nvSpPr>
        <p:spPr>
          <a:xfrm>
            <a:off x="457200" y="5156021"/>
            <a:ext cx="8229600" cy="1200329"/>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err="1">
                <a:solidFill>
                  <a:schemeClr val="bg1"/>
                </a:solidFill>
              </a:rPr>
              <a:t>HtMod</a:t>
            </a:r>
            <a:r>
              <a:rPr lang="en-US" sz="2400" dirty="0">
                <a:solidFill>
                  <a:schemeClr val="bg1"/>
                </a:solidFill>
              </a:rPr>
              <a:t> and FAA  projects will receive additional scrutiny if published to insure they meet the specifications for those types of projects. Leave the type as Other for now.</a:t>
            </a:r>
          </a:p>
        </p:txBody>
      </p:sp>
      <p:sp>
        <p:nvSpPr>
          <p:cNvPr id="25" name="Oval 24">
            <a:extLst>
              <a:ext uri="{FF2B5EF4-FFF2-40B4-BE49-F238E27FC236}">
                <a16:creationId xmlns:a16="http://schemas.microsoft.com/office/drawing/2014/main" id="{C39C391F-D915-4EB9-9FB5-1C6281DAEAA9}"/>
              </a:ext>
            </a:extLst>
          </p:cNvPr>
          <p:cNvSpPr/>
          <p:nvPr/>
        </p:nvSpPr>
        <p:spPr>
          <a:xfrm>
            <a:off x="3974127" y="3178193"/>
            <a:ext cx="3680163" cy="357468"/>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EFF6621-CDC7-436F-B065-0D6405D8214D}"/>
              </a:ext>
            </a:extLst>
          </p:cNvPr>
          <p:cNvSpPr/>
          <p:nvPr/>
        </p:nvSpPr>
        <p:spPr>
          <a:xfrm>
            <a:off x="4146173"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ZENKTDS5 New Ulm Airport (OP4.0)</a:t>
            </a:r>
          </a:p>
        </p:txBody>
      </p:sp>
      <p:sp>
        <p:nvSpPr>
          <p:cNvPr id="2" name="Rectangle 1">
            <a:extLst>
              <a:ext uri="{FF2B5EF4-FFF2-40B4-BE49-F238E27FC236}">
                <a16:creationId xmlns:a16="http://schemas.microsoft.com/office/drawing/2014/main" id="{24C184E0-0618-3BB5-7ACB-E7D48DA1F358}"/>
              </a:ext>
            </a:extLst>
          </p:cNvPr>
          <p:cNvSpPr/>
          <p:nvPr/>
        </p:nvSpPr>
        <p:spPr>
          <a:xfrm>
            <a:off x="4207796"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Chesapeake Training Data</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9724510-23DF-4AD9-A2D8-DCFC14720BB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69527249-CFFC-4814-BE0A-2C3A2C6C2236}"/>
              </a:ext>
            </a:extLst>
          </p:cNvPr>
          <p:cNvSpPr>
            <a:spLocks noGrp="1"/>
          </p:cNvSpPr>
          <p:nvPr>
            <p:ph type="ftr" sz="quarter" idx="11"/>
          </p:nvPr>
        </p:nvSpPr>
        <p:spPr/>
        <p:txBody>
          <a:bodyPr/>
          <a:lstStyle/>
          <a:p>
            <a:pPr>
              <a:defRPr/>
            </a:pPr>
            <a:r>
              <a:rPr lang="en-US"/>
              <a:t>Step 1 : Creating a Project</a:t>
            </a:r>
          </a:p>
        </p:txBody>
      </p:sp>
      <p:sp>
        <p:nvSpPr>
          <p:cNvPr id="4" name="Slide Number Placeholder 3">
            <a:extLst>
              <a:ext uri="{FF2B5EF4-FFF2-40B4-BE49-F238E27FC236}">
                <a16:creationId xmlns:a16="http://schemas.microsoft.com/office/drawing/2014/main" id="{A244037F-E139-47C3-8606-24203DE63CC5}"/>
              </a:ext>
            </a:extLst>
          </p:cNvPr>
          <p:cNvSpPr>
            <a:spLocks noGrp="1"/>
          </p:cNvSpPr>
          <p:nvPr>
            <p:ph type="sldNum" sz="quarter" idx="12"/>
          </p:nvPr>
        </p:nvSpPr>
        <p:spPr/>
        <p:txBody>
          <a:bodyPr/>
          <a:lstStyle/>
          <a:p>
            <a:pPr>
              <a:defRPr/>
            </a:pPr>
            <a:fld id="{C182B779-79E1-4056-A60C-7F66D7FAD9A4}" type="slidenum">
              <a:rPr lang="en-US" smtClean="0"/>
              <a:pPr>
                <a:defRPr/>
              </a:pPr>
              <a:t>16</a:t>
            </a:fld>
            <a:endParaRPr lang="en-US"/>
          </a:p>
        </p:txBody>
      </p:sp>
      <p:pic>
        <p:nvPicPr>
          <p:cNvPr id="5" name="Picture 4">
            <a:extLst>
              <a:ext uri="{FF2B5EF4-FFF2-40B4-BE49-F238E27FC236}">
                <a16:creationId xmlns:a16="http://schemas.microsoft.com/office/drawing/2014/main" id="{AC74044E-04CB-4029-9B6A-31020678EE9A}"/>
              </a:ext>
            </a:extLst>
          </p:cNvPr>
          <p:cNvPicPr>
            <a:picLocks noChangeAspect="1"/>
          </p:cNvPicPr>
          <p:nvPr/>
        </p:nvPicPr>
        <p:blipFill>
          <a:blip r:embed="rId2"/>
          <a:stretch>
            <a:fillRect/>
          </a:stretch>
        </p:blipFill>
        <p:spPr>
          <a:xfrm>
            <a:off x="1143427" y="69450"/>
            <a:ext cx="6857143" cy="5314286"/>
          </a:xfrm>
          <a:prstGeom prst="rect">
            <a:avLst/>
          </a:prstGeom>
        </p:spPr>
      </p:pic>
      <p:sp>
        <p:nvSpPr>
          <p:cNvPr id="6" name="Oval 5">
            <a:extLst>
              <a:ext uri="{FF2B5EF4-FFF2-40B4-BE49-F238E27FC236}">
                <a16:creationId xmlns:a16="http://schemas.microsoft.com/office/drawing/2014/main" id="{488E0240-8420-40E8-A2EC-42D7B3879E37}"/>
              </a:ext>
            </a:extLst>
          </p:cNvPr>
          <p:cNvSpPr/>
          <p:nvPr/>
        </p:nvSpPr>
        <p:spPr>
          <a:xfrm>
            <a:off x="3974127" y="3393947"/>
            <a:ext cx="3680163" cy="357468"/>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23DF396-0E80-410E-AB94-E11C84619972}"/>
              </a:ext>
            </a:extLst>
          </p:cNvPr>
          <p:cNvSpPr txBox="1"/>
          <p:nvPr/>
        </p:nvSpPr>
        <p:spPr>
          <a:xfrm>
            <a:off x="457200" y="5156021"/>
            <a:ext cx="8229600" cy="1200329"/>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Select your AGENCY from the drop-down list.</a:t>
            </a:r>
          </a:p>
          <a:p>
            <a:pPr>
              <a:defRPr/>
            </a:pPr>
            <a:r>
              <a:rPr lang="en-US" sz="2400" dirty="0">
                <a:solidFill>
                  <a:schemeClr val="bg1"/>
                </a:solidFill>
              </a:rPr>
              <a:t>If you don’t have an agency code, use LOCAL ENG or LOCAL SURV or NONE. Frequent submitters can request a code from NGS.</a:t>
            </a:r>
          </a:p>
        </p:txBody>
      </p:sp>
      <p:pic>
        <p:nvPicPr>
          <p:cNvPr id="8" name="Picture 8" descr="whitearrow.gif">
            <a:extLst>
              <a:ext uri="{FF2B5EF4-FFF2-40B4-BE49-F238E27FC236}">
                <a16:creationId xmlns:a16="http://schemas.microsoft.com/office/drawing/2014/main" id="{D5C68F36-4C0B-4B5C-A3CB-474987F31761}"/>
              </a:ext>
            </a:extLst>
          </p:cNvPr>
          <p:cNvPicPr>
            <a:picLocks noChangeAspect="1"/>
          </p:cNvPicPr>
          <p:nvPr/>
        </p:nvPicPr>
        <p:blipFill>
          <a:blip r:embed="rId3" cstate="print"/>
          <a:srcRect/>
          <a:stretch>
            <a:fillRect/>
          </a:stretch>
        </p:blipFill>
        <p:spPr bwMode="auto">
          <a:xfrm>
            <a:off x="8123816" y="3531546"/>
            <a:ext cx="439737" cy="439737"/>
          </a:xfrm>
          <a:prstGeom prst="rect">
            <a:avLst/>
          </a:prstGeom>
          <a:noFill/>
          <a:ln w="9525">
            <a:noFill/>
            <a:miter lim="800000"/>
            <a:headEnd/>
            <a:tailEnd/>
          </a:ln>
        </p:spPr>
      </p:pic>
      <p:sp>
        <p:nvSpPr>
          <p:cNvPr id="10" name="Rectangle 9">
            <a:extLst>
              <a:ext uri="{FF2B5EF4-FFF2-40B4-BE49-F238E27FC236}">
                <a16:creationId xmlns:a16="http://schemas.microsoft.com/office/drawing/2014/main" id="{0809062C-3630-41C0-BAB9-0BB4A8052EF1}"/>
              </a:ext>
            </a:extLst>
          </p:cNvPr>
          <p:cNvSpPr/>
          <p:nvPr/>
        </p:nvSpPr>
        <p:spPr>
          <a:xfrm>
            <a:off x="4146173"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ZENKTDS5 New Ulm Airport (OP4.0)</a:t>
            </a:r>
          </a:p>
        </p:txBody>
      </p:sp>
      <p:sp>
        <p:nvSpPr>
          <p:cNvPr id="9" name="Rectangle 8">
            <a:extLst>
              <a:ext uri="{FF2B5EF4-FFF2-40B4-BE49-F238E27FC236}">
                <a16:creationId xmlns:a16="http://schemas.microsoft.com/office/drawing/2014/main" id="{0227BABA-4B2F-4EDC-D141-38AEB4BBECEB}"/>
              </a:ext>
            </a:extLst>
          </p:cNvPr>
          <p:cNvSpPr/>
          <p:nvPr/>
        </p:nvSpPr>
        <p:spPr>
          <a:xfrm>
            <a:off x="4207796"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Chesapeake Training Data</a:t>
            </a:r>
          </a:p>
        </p:txBody>
      </p:sp>
    </p:spTree>
    <p:extLst>
      <p:ext uri="{BB962C8B-B14F-4D97-AF65-F5344CB8AC3E}">
        <p14:creationId xmlns:p14="http://schemas.microsoft.com/office/powerpoint/2010/main" val="42648497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938BECED-DE17-43DE-815D-90C1473F2F13}"/>
              </a:ext>
            </a:extLst>
          </p:cNvPr>
          <p:cNvPicPr>
            <a:picLocks noChangeAspect="1"/>
          </p:cNvPicPr>
          <p:nvPr/>
        </p:nvPicPr>
        <p:blipFill>
          <a:blip r:embed="rId2"/>
          <a:stretch>
            <a:fillRect/>
          </a:stretch>
        </p:blipFill>
        <p:spPr>
          <a:xfrm>
            <a:off x="1143427" y="78877"/>
            <a:ext cx="6857143" cy="5314286"/>
          </a:xfrm>
          <a:prstGeom prst="rect">
            <a:avLst/>
          </a:prstGeom>
        </p:spPr>
      </p:pic>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0767C56B-2020-4682-936A-08D67CA98339}" type="slidenum">
              <a:rPr lang="en-US" smtClean="0"/>
              <a:pPr>
                <a:defRPr/>
              </a:pPr>
              <a:t>17</a:t>
            </a:fld>
            <a:endParaRPr lang="en-US"/>
          </a:p>
        </p:txBody>
      </p:sp>
      <p:sp>
        <p:nvSpPr>
          <p:cNvPr id="19" name="Footer Placeholder 18"/>
          <p:cNvSpPr>
            <a:spLocks noGrp="1"/>
          </p:cNvSpPr>
          <p:nvPr>
            <p:ph type="ftr" sz="quarter" idx="11"/>
          </p:nvPr>
        </p:nvSpPr>
        <p:spPr/>
        <p:txBody>
          <a:bodyPr/>
          <a:lstStyle/>
          <a:p>
            <a:pPr>
              <a:defRPr/>
            </a:pPr>
            <a:r>
              <a:rPr lang="en-US"/>
              <a:t>Step 1 : Creating a Project</a:t>
            </a:r>
          </a:p>
        </p:txBody>
      </p:sp>
      <p:sp>
        <p:nvSpPr>
          <p:cNvPr id="11" name="TextBox 10"/>
          <p:cNvSpPr txBox="1"/>
          <p:nvPr/>
        </p:nvSpPr>
        <p:spPr>
          <a:xfrm>
            <a:off x="457200" y="5162371"/>
            <a:ext cx="8229600" cy="1200329"/>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You can enter the approximate location by clicking on the map or typing directly into the entry fields. Let’s set the approximate location by clicking on the map. </a:t>
            </a:r>
          </a:p>
        </p:txBody>
      </p:sp>
      <p:pic>
        <p:nvPicPr>
          <p:cNvPr id="14" name="Picture 8" descr="whitearrow.gif">
            <a:extLst>
              <a:ext uri="{FF2B5EF4-FFF2-40B4-BE49-F238E27FC236}">
                <a16:creationId xmlns:a16="http://schemas.microsoft.com/office/drawing/2014/main" id="{A7B0A360-2082-478D-812B-6E802967EEA5}"/>
              </a:ext>
            </a:extLst>
          </p:cNvPr>
          <p:cNvPicPr>
            <a:picLocks noChangeAspect="1"/>
          </p:cNvPicPr>
          <p:nvPr/>
        </p:nvPicPr>
        <p:blipFill>
          <a:blip r:embed="rId3" cstate="print"/>
          <a:srcRect/>
          <a:stretch>
            <a:fillRect/>
          </a:stretch>
        </p:blipFill>
        <p:spPr bwMode="auto">
          <a:xfrm>
            <a:off x="8123816" y="3795852"/>
            <a:ext cx="439737" cy="439737"/>
          </a:xfrm>
          <a:prstGeom prst="rect">
            <a:avLst/>
          </a:prstGeom>
          <a:noFill/>
          <a:ln w="9525">
            <a:noFill/>
            <a:miter lim="800000"/>
            <a:headEnd/>
            <a:tailEnd/>
          </a:ln>
        </p:spPr>
      </p:pic>
      <p:sp>
        <p:nvSpPr>
          <p:cNvPr id="20" name="Oval 19">
            <a:extLst>
              <a:ext uri="{FF2B5EF4-FFF2-40B4-BE49-F238E27FC236}">
                <a16:creationId xmlns:a16="http://schemas.microsoft.com/office/drawing/2014/main" id="{9748769C-C433-419D-AF08-79B2BF95C1C4}"/>
              </a:ext>
            </a:extLst>
          </p:cNvPr>
          <p:cNvSpPr/>
          <p:nvPr/>
        </p:nvSpPr>
        <p:spPr>
          <a:xfrm>
            <a:off x="3974127" y="3658253"/>
            <a:ext cx="3680163" cy="357468"/>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FB2D5BC-4B70-4691-AB95-3E781D473D26}"/>
              </a:ext>
            </a:extLst>
          </p:cNvPr>
          <p:cNvSpPr/>
          <p:nvPr/>
        </p:nvSpPr>
        <p:spPr>
          <a:xfrm>
            <a:off x="4146173"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ZENKTDS5 New Ulm Airport (OP4.0)</a:t>
            </a:r>
          </a:p>
        </p:txBody>
      </p:sp>
      <p:sp>
        <p:nvSpPr>
          <p:cNvPr id="2" name="Rectangle 1">
            <a:extLst>
              <a:ext uri="{FF2B5EF4-FFF2-40B4-BE49-F238E27FC236}">
                <a16:creationId xmlns:a16="http://schemas.microsoft.com/office/drawing/2014/main" id="{5CA02AB8-B6B4-3AF7-A917-1DCB9F395FCB}"/>
              </a:ext>
            </a:extLst>
          </p:cNvPr>
          <p:cNvSpPr/>
          <p:nvPr/>
        </p:nvSpPr>
        <p:spPr>
          <a:xfrm>
            <a:off x="4577337" y="3759042"/>
            <a:ext cx="616169"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36.7500</a:t>
            </a:r>
          </a:p>
        </p:txBody>
      </p:sp>
      <p:sp>
        <p:nvSpPr>
          <p:cNvPr id="3" name="Rectangle 2">
            <a:extLst>
              <a:ext uri="{FF2B5EF4-FFF2-40B4-BE49-F238E27FC236}">
                <a16:creationId xmlns:a16="http://schemas.microsoft.com/office/drawing/2014/main" id="{79E2629E-06A6-D120-B434-B42D28E173CA}"/>
              </a:ext>
            </a:extLst>
          </p:cNvPr>
          <p:cNvSpPr/>
          <p:nvPr/>
        </p:nvSpPr>
        <p:spPr>
          <a:xfrm>
            <a:off x="6025139" y="3756661"/>
            <a:ext cx="713799"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-076.2500</a:t>
            </a:r>
          </a:p>
        </p:txBody>
      </p:sp>
      <p:sp>
        <p:nvSpPr>
          <p:cNvPr id="4" name="Rectangle 3">
            <a:extLst>
              <a:ext uri="{FF2B5EF4-FFF2-40B4-BE49-F238E27FC236}">
                <a16:creationId xmlns:a16="http://schemas.microsoft.com/office/drawing/2014/main" id="{10FB418D-4055-3B59-3336-67B335097C27}"/>
              </a:ext>
            </a:extLst>
          </p:cNvPr>
          <p:cNvSpPr/>
          <p:nvPr/>
        </p:nvSpPr>
        <p:spPr>
          <a:xfrm>
            <a:off x="4207796"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Chesapeake Training Data</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6B2B2F5A-6619-4BB8-AB85-F10F2933BA34}" type="slidenum">
              <a:rPr lang="en-US" smtClean="0"/>
              <a:pPr>
                <a:defRPr/>
              </a:pPr>
              <a:t>18</a:t>
            </a:fld>
            <a:endParaRPr lang="en-US"/>
          </a:p>
        </p:txBody>
      </p:sp>
      <p:sp>
        <p:nvSpPr>
          <p:cNvPr id="19" name="Footer Placeholder 18"/>
          <p:cNvSpPr>
            <a:spLocks noGrp="1"/>
          </p:cNvSpPr>
          <p:nvPr>
            <p:ph type="ftr" sz="quarter" idx="11"/>
          </p:nvPr>
        </p:nvSpPr>
        <p:spPr/>
        <p:txBody>
          <a:bodyPr/>
          <a:lstStyle/>
          <a:p>
            <a:pPr>
              <a:defRPr/>
            </a:pPr>
            <a:r>
              <a:rPr lang="en-US"/>
              <a:t>Step 1 : Creating a Project</a:t>
            </a:r>
          </a:p>
        </p:txBody>
      </p:sp>
      <p:pic>
        <p:nvPicPr>
          <p:cNvPr id="29" name="Picture 8" descr="whitearrow.gif">
            <a:extLst>
              <a:ext uri="{FF2B5EF4-FFF2-40B4-BE49-F238E27FC236}">
                <a16:creationId xmlns:a16="http://schemas.microsoft.com/office/drawing/2014/main" id="{FCF8A084-42A4-4BFA-8186-B452782B8122}"/>
              </a:ext>
            </a:extLst>
          </p:cNvPr>
          <p:cNvPicPr>
            <a:picLocks noChangeAspect="1"/>
          </p:cNvPicPr>
          <p:nvPr/>
        </p:nvPicPr>
        <p:blipFill>
          <a:blip r:embed="rId2" cstate="print"/>
          <a:srcRect/>
          <a:stretch>
            <a:fillRect/>
          </a:stretch>
        </p:blipFill>
        <p:spPr bwMode="auto">
          <a:xfrm>
            <a:off x="8123816" y="4055473"/>
            <a:ext cx="439737" cy="439737"/>
          </a:xfrm>
          <a:prstGeom prst="rect">
            <a:avLst/>
          </a:prstGeom>
          <a:noFill/>
          <a:ln w="9525">
            <a:noFill/>
            <a:miter lim="800000"/>
            <a:headEnd/>
            <a:tailEnd/>
          </a:ln>
        </p:spPr>
      </p:pic>
      <p:pic>
        <p:nvPicPr>
          <p:cNvPr id="30" name="Picture 29">
            <a:extLst>
              <a:ext uri="{FF2B5EF4-FFF2-40B4-BE49-F238E27FC236}">
                <a16:creationId xmlns:a16="http://schemas.microsoft.com/office/drawing/2014/main" id="{71E3850A-4704-42BD-87B1-4AE8E921DB47}"/>
              </a:ext>
            </a:extLst>
          </p:cNvPr>
          <p:cNvPicPr>
            <a:picLocks noChangeAspect="1"/>
          </p:cNvPicPr>
          <p:nvPr/>
        </p:nvPicPr>
        <p:blipFill>
          <a:blip r:embed="rId3"/>
          <a:stretch>
            <a:fillRect/>
          </a:stretch>
        </p:blipFill>
        <p:spPr>
          <a:xfrm>
            <a:off x="1143427" y="69450"/>
            <a:ext cx="6857143" cy="5314286"/>
          </a:xfrm>
          <a:prstGeom prst="rect">
            <a:avLst/>
          </a:prstGeom>
        </p:spPr>
      </p:pic>
      <p:pic>
        <p:nvPicPr>
          <p:cNvPr id="3" name="Picture 2">
            <a:extLst>
              <a:ext uri="{FF2B5EF4-FFF2-40B4-BE49-F238E27FC236}">
                <a16:creationId xmlns:a16="http://schemas.microsoft.com/office/drawing/2014/main" id="{F37C7CC1-5BBD-48BD-8A8D-0A35AC309ADC}"/>
              </a:ext>
            </a:extLst>
          </p:cNvPr>
          <p:cNvPicPr>
            <a:picLocks noChangeAspect="1"/>
          </p:cNvPicPr>
          <p:nvPr/>
        </p:nvPicPr>
        <p:blipFill>
          <a:blip r:embed="rId4"/>
          <a:stretch>
            <a:fillRect/>
          </a:stretch>
        </p:blipFill>
        <p:spPr>
          <a:xfrm>
            <a:off x="4066485" y="3961546"/>
            <a:ext cx="2096190" cy="2001767"/>
          </a:xfrm>
          <a:prstGeom prst="rect">
            <a:avLst/>
          </a:prstGeom>
        </p:spPr>
      </p:pic>
      <p:sp>
        <p:nvSpPr>
          <p:cNvPr id="33" name="TextBox 32"/>
          <p:cNvSpPr txBox="1"/>
          <p:nvPr/>
        </p:nvSpPr>
        <p:spPr>
          <a:xfrm>
            <a:off x="457200" y="5161248"/>
            <a:ext cx="8229600" cy="1200329"/>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Enter the anticipated start date manually or use a pop-up calendar feature. Clicking on the entry fields causes a calendar to appear.</a:t>
            </a:r>
          </a:p>
        </p:txBody>
      </p:sp>
      <p:sp>
        <p:nvSpPr>
          <p:cNvPr id="31" name="Oval 30">
            <a:extLst>
              <a:ext uri="{FF2B5EF4-FFF2-40B4-BE49-F238E27FC236}">
                <a16:creationId xmlns:a16="http://schemas.microsoft.com/office/drawing/2014/main" id="{E96C58F8-7FC1-4C4A-A1FA-5F8D9C50EEEA}"/>
              </a:ext>
            </a:extLst>
          </p:cNvPr>
          <p:cNvSpPr/>
          <p:nvPr/>
        </p:nvSpPr>
        <p:spPr>
          <a:xfrm>
            <a:off x="3974127" y="3924953"/>
            <a:ext cx="3680163" cy="357468"/>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2EDA0DB-C018-4E01-9237-5D1672FD7450}"/>
              </a:ext>
            </a:extLst>
          </p:cNvPr>
          <p:cNvSpPr/>
          <p:nvPr/>
        </p:nvSpPr>
        <p:spPr>
          <a:xfrm>
            <a:off x="4146173"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ZENKTDS5 New Ulm Airport (OP4.0)</a:t>
            </a:r>
          </a:p>
        </p:txBody>
      </p:sp>
      <p:sp>
        <p:nvSpPr>
          <p:cNvPr id="2" name="Rectangle 1">
            <a:extLst>
              <a:ext uri="{FF2B5EF4-FFF2-40B4-BE49-F238E27FC236}">
                <a16:creationId xmlns:a16="http://schemas.microsoft.com/office/drawing/2014/main" id="{C3B638BB-49FA-5536-C562-9F8D1CD74B64}"/>
              </a:ext>
            </a:extLst>
          </p:cNvPr>
          <p:cNvSpPr/>
          <p:nvPr/>
        </p:nvSpPr>
        <p:spPr>
          <a:xfrm>
            <a:off x="4207796"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Chesapeake Training Data</a:t>
            </a:r>
          </a:p>
        </p:txBody>
      </p:sp>
      <p:sp>
        <p:nvSpPr>
          <p:cNvPr id="4" name="Rectangle 3">
            <a:extLst>
              <a:ext uri="{FF2B5EF4-FFF2-40B4-BE49-F238E27FC236}">
                <a16:creationId xmlns:a16="http://schemas.microsoft.com/office/drawing/2014/main" id="{10A9893C-C544-BB92-06FC-4F806FB6EFB6}"/>
              </a:ext>
            </a:extLst>
          </p:cNvPr>
          <p:cNvSpPr/>
          <p:nvPr/>
        </p:nvSpPr>
        <p:spPr>
          <a:xfrm>
            <a:off x="4577337" y="3759042"/>
            <a:ext cx="616169"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36.7500</a:t>
            </a:r>
          </a:p>
        </p:txBody>
      </p:sp>
      <p:sp>
        <p:nvSpPr>
          <p:cNvPr id="5" name="Rectangle 4">
            <a:extLst>
              <a:ext uri="{FF2B5EF4-FFF2-40B4-BE49-F238E27FC236}">
                <a16:creationId xmlns:a16="http://schemas.microsoft.com/office/drawing/2014/main" id="{5429A38F-5287-FFF0-CB6C-55D68FD5E655}"/>
              </a:ext>
            </a:extLst>
          </p:cNvPr>
          <p:cNvSpPr/>
          <p:nvPr/>
        </p:nvSpPr>
        <p:spPr>
          <a:xfrm>
            <a:off x="6025139" y="3756661"/>
            <a:ext cx="713799"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-076.2500</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E0F6269F-869B-48B7-932D-4A7ADE18780F}" type="slidenum">
              <a:rPr lang="en-US" smtClean="0"/>
              <a:pPr>
                <a:defRPr/>
              </a:pPr>
              <a:t>19</a:t>
            </a:fld>
            <a:endParaRPr lang="en-US"/>
          </a:p>
        </p:txBody>
      </p:sp>
      <p:sp>
        <p:nvSpPr>
          <p:cNvPr id="19" name="Footer Placeholder 18"/>
          <p:cNvSpPr>
            <a:spLocks noGrp="1"/>
          </p:cNvSpPr>
          <p:nvPr>
            <p:ph type="ftr" sz="quarter" idx="11"/>
          </p:nvPr>
        </p:nvSpPr>
        <p:spPr/>
        <p:txBody>
          <a:bodyPr/>
          <a:lstStyle/>
          <a:p>
            <a:pPr>
              <a:defRPr/>
            </a:pPr>
            <a:r>
              <a:rPr lang="en-US"/>
              <a:t>Step 1 : Creating a Project</a:t>
            </a:r>
          </a:p>
        </p:txBody>
      </p:sp>
      <p:pic>
        <p:nvPicPr>
          <p:cNvPr id="30" name="Picture 8" descr="whitearrow.gif">
            <a:extLst>
              <a:ext uri="{FF2B5EF4-FFF2-40B4-BE49-F238E27FC236}">
                <a16:creationId xmlns:a16="http://schemas.microsoft.com/office/drawing/2014/main" id="{8722FFF7-1760-43AB-9CDE-AE8457DC8CEA}"/>
              </a:ext>
            </a:extLst>
          </p:cNvPr>
          <p:cNvPicPr>
            <a:picLocks noChangeAspect="1"/>
          </p:cNvPicPr>
          <p:nvPr/>
        </p:nvPicPr>
        <p:blipFill>
          <a:blip r:embed="rId2" cstate="print"/>
          <a:srcRect/>
          <a:stretch>
            <a:fillRect/>
          </a:stretch>
        </p:blipFill>
        <p:spPr bwMode="auto">
          <a:xfrm>
            <a:off x="8123815" y="4275341"/>
            <a:ext cx="439737" cy="439737"/>
          </a:xfrm>
          <a:prstGeom prst="rect">
            <a:avLst/>
          </a:prstGeom>
          <a:noFill/>
          <a:ln w="9525">
            <a:noFill/>
            <a:miter lim="800000"/>
            <a:headEnd/>
            <a:tailEnd/>
          </a:ln>
        </p:spPr>
      </p:pic>
      <p:pic>
        <p:nvPicPr>
          <p:cNvPr id="31" name="Picture 30">
            <a:extLst>
              <a:ext uri="{FF2B5EF4-FFF2-40B4-BE49-F238E27FC236}">
                <a16:creationId xmlns:a16="http://schemas.microsoft.com/office/drawing/2014/main" id="{718E6F7D-EAF8-409C-B80B-57528249B79C}"/>
              </a:ext>
            </a:extLst>
          </p:cNvPr>
          <p:cNvPicPr>
            <a:picLocks noChangeAspect="1"/>
          </p:cNvPicPr>
          <p:nvPr/>
        </p:nvPicPr>
        <p:blipFill>
          <a:blip r:embed="rId3"/>
          <a:stretch>
            <a:fillRect/>
          </a:stretch>
        </p:blipFill>
        <p:spPr>
          <a:xfrm>
            <a:off x="1143427" y="69450"/>
            <a:ext cx="6857143" cy="5314286"/>
          </a:xfrm>
          <a:prstGeom prst="rect">
            <a:avLst/>
          </a:prstGeom>
        </p:spPr>
      </p:pic>
      <p:pic>
        <p:nvPicPr>
          <p:cNvPr id="32" name="Picture 31">
            <a:extLst>
              <a:ext uri="{FF2B5EF4-FFF2-40B4-BE49-F238E27FC236}">
                <a16:creationId xmlns:a16="http://schemas.microsoft.com/office/drawing/2014/main" id="{2FFB0971-7983-4419-93B2-E5B0CAE09158}"/>
              </a:ext>
            </a:extLst>
          </p:cNvPr>
          <p:cNvPicPr>
            <a:picLocks noChangeAspect="1"/>
          </p:cNvPicPr>
          <p:nvPr/>
        </p:nvPicPr>
        <p:blipFill>
          <a:blip r:embed="rId4"/>
          <a:stretch>
            <a:fillRect/>
          </a:stretch>
        </p:blipFill>
        <p:spPr>
          <a:xfrm>
            <a:off x="4066485" y="3961546"/>
            <a:ext cx="2096190" cy="2001767"/>
          </a:xfrm>
          <a:prstGeom prst="rect">
            <a:avLst/>
          </a:prstGeom>
        </p:spPr>
      </p:pic>
      <p:sp>
        <p:nvSpPr>
          <p:cNvPr id="29" name="TextBox 28"/>
          <p:cNvSpPr txBox="1"/>
          <p:nvPr/>
        </p:nvSpPr>
        <p:spPr>
          <a:xfrm>
            <a:off x="457198" y="5179544"/>
            <a:ext cx="8229600" cy="1200329"/>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You can select the month and year using the controls at the top of the calendar. Clicking on a day number causes it to be entered into the field. This project started May 01, 2013.</a:t>
            </a:r>
          </a:p>
        </p:txBody>
      </p:sp>
      <p:sp>
        <p:nvSpPr>
          <p:cNvPr id="11" name="Rectangle 10">
            <a:extLst>
              <a:ext uri="{FF2B5EF4-FFF2-40B4-BE49-F238E27FC236}">
                <a16:creationId xmlns:a16="http://schemas.microsoft.com/office/drawing/2014/main" id="{E266A1BA-ED4B-4DB7-B5BF-81A8895F90CD}"/>
              </a:ext>
            </a:extLst>
          </p:cNvPr>
          <p:cNvSpPr/>
          <p:nvPr/>
        </p:nvSpPr>
        <p:spPr>
          <a:xfrm>
            <a:off x="4146173"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ZENKTDS5 New Ulm Airport (OP4.0)</a:t>
            </a:r>
          </a:p>
        </p:txBody>
      </p:sp>
      <p:sp>
        <p:nvSpPr>
          <p:cNvPr id="2" name="Rectangle 1">
            <a:extLst>
              <a:ext uri="{FF2B5EF4-FFF2-40B4-BE49-F238E27FC236}">
                <a16:creationId xmlns:a16="http://schemas.microsoft.com/office/drawing/2014/main" id="{5D443289-EED0-553A-DBC4-BF2850A58168}"/>
              </a:ext>
            </a:extLst>
          </p:cNvPr>
          <p:cNvSpPr/>
          <p:nvPr/>
        </p:nvSpPr>
        <p:spPr>
          <a:xfrm>
            <a:off x="4207796"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Chesapeake Training Data</a:t>
            </a:r>
          </a:p>
        </p:txBody>
      </p:sp>
      <p:sp>
        <p:nvSpPr>
          <p:cNvPr id="3" name="Rectangle 2">
            <a:extLst>
              <a:ext uri="{FF2B5EF4-FFF2-40B4-BE49-F238E27FC236}">
                <a16:creationId xmlns:a16="http://schemas.microsoft.com/office/drawing/2014/main" id="{E4BE4398-6CB0-1E33-D7D9-521370E031A2}"/>
              </a:ext>
            </a:extLst>
          </p:cNvPr>
          <p:cNvSpPr/>
          <p:nvPr/>
        </p:nvSpPr>
        <p:spPr>
          <a:xfrm>
            <a:off x="4577337" y="3759042"/>
            <a:ext cx="616169"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36.7500</a:t>
            </a:r>
          </a:p>
        </p:txBody>
      </p:sp>
      <p:sp>
        <p:nvSpPr>
          <p:cNvPr id="4" name="Rectangle 3">
            <a:extLst>
              <a:ext uri="{FF2B5EF4-FFF2-40B4-BE49-F238E27FC236}">
                <a16:creationId xmlns:a16="http://schemas.microsoft.com/office/drawing/2014/main" id="{3EDA9364-63D9-FF14-DB59-1644AF54BE62}"/>
              </a:ext>
            </a:extLst>
          </p:cNvPr>
          <p:cNvSpPr/>
          <p:nvPr/>
        </p:nvSpPr>
        <p:spPr>
          <a:xfrm>
            <a:off x="6025139" y="3756661"/>
            <a:ext cx="713799"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-076.2500</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a:t>Outline</a:t>
            </a:r>
          </a:p>
        </p:txBody>
      </p:sp>
      <p:sp>
        <p:nvSpPr>
          <p:cNvPr id="3075" name="Content Placeholder 2"/>
          <p:cNvSpPr>
            <a:spLocks noGrp="1"/>
          </p:cNvSpPr>
          <p:nvPr>
            <p:ph idx="1"/>
          </p:nvPr>
        </p:nvSpPr>
        <p:spPr>
          <a:xfrm>
            <a:off x="457200" y="1279525"/>
            <a:ext cx="8686800" cy="4938713"/>
          </a:xfrm>
        </p:spPr>
        <p:txBody>
          <a:bodyPr/>
          <a:lstStyle/>
          <a:p>
            <a:pPr marL="461963" indent="-461963"/>
            <a:r>
              <a:rPr lang="en-US" sz="2800" dirty="0"/>
              <a:t>Introduction</a:t>
            </a:r>
          </a:p>
          <a:p>
            <a:pPr marL="461963" indent="-461963">
              <a:buFont typeface="Wingdings" pitchFamily="2" charset="2"/>
              <a:buChar char="Ø"/>
            </a:pPr>
            <a:r>
              <a:rPr lang="en-US" sz="2800" b="1" dirty="0"/>
              <a:t>Step 1 : Creating a Project</a:t>
            </a:r>
          </a:p>
          <a:p>
            <a:pPr marL="461963" indent="-461963"/>
            <a:r>
              <a:rPr lang="en-US" sz="2800" dirty="0"/>
              <a:t>Step 2 : Uploading Data</a:t>
            </a:r>
          </a:p>
          <a:p>
            <a:pPr marL="461963" indent="-461963"/>
            <a:r>
              <a:rPr lang="en-US" sz="2800" dirty="0"/>
              <a:t>Step 3 : Session Processing</a:t>
            </a:r>
          </a:p>
          <a:p>
            <a:pPr marL="461963" indent="-461963"/>
            <a:r>
              <a:rPr lang="en-US" sz="2800" dirty="0"/>
              <a:t>Step 4 : Network Adjustment</a:t>
            </a:r>
          </a:p>
        </p:txBody>
      </p:sp>
      <p:sp>
        <p:nvSpPr>
          <p:cNvPr id="4" name="Date Placeholder 3"/>
          <p:cNvSpPr>
            <a:spLocks noGrp="1"/>
          </p:cNvSpPr>
          <p:nvPr>
            <p:ph type="dt" sz="quarter" idx="10"/>
          </p:nvPr>
        </p:nvSpPr>
        <p:spPr/>
        <p:txBody>
          <a:bodyPr/>
          <a:lstStyle/>
          <a:p>
            <a:pPr>
              <a:defRPr/>
            </a:pPr>
            <a:r>
              <a:rPr lang="en-US"/>
              <a:t>2023-10-16</a:t>
            </a:r>
            <a:endParaRPr lang="en-US" dirty="0"/>
          </a:p>
        </p:txBody>
      </p:sp>
      <p:sp>
        <p:nvSpPr>
          <p:cNvPr id="5" name="Slide Number Placeholder 4"/>
          <p:cNvSpPr>
            <a:spLocks noGrp="1"/>
          </p:cNvSpPr>
          <p:nvPr>
            <p:ph type="sldNum" sz="quarter" idx="12"/>
          </p:nvPr>
        </p:nvSpPr>
        <p:spPr/>
        <p:txBody>
          <a:bodyPr/>
          <a:lstStyle/>
          <a:p>
            <a:pPr>
              <a:defRPr/>
            </a:pPr>
            <a:fld id="{82D875A9-500F-44EE-A4F9-CD27358D9267}" type="slidenum">
              <a:rPr lang="en-US" smtClean="0"/>
              <a:pPr>
                <a:defRPr/>
              </a:pPr>
              <a:t>2</a:t>
            </a:fld>
            <a:endParaRPr lang="en-US"/>
          </a:p>
        </p:txBody>
      </p:sp>
      <p:sp>
        <p:nvSpPr>
          <p:cNvPr id="6" name="Footer Placeholder 5"/>
          <p:cNvSpPr>
            <a:spLocks noGrp="1"/>
          </p:cNvSpPr>
          <p:nvPr>
            <p:ph type="ftr" sz="quarter" idx="11"/>
          </p:nvPr>
        </p:nvSpPr>
        <p:spPr/>
        <p:txBody>
          <a:bodyPr/>
          <a:lstStyle/>
          <a:p>
            <a:pPr>
              <a:defRPr/>
            </a:pPr>
            <a:r>
              <a:rPr lang="en-US"/>
              <a:t>Step 1 : Creating a Project</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7C499375-6B85-4242-BE9B-56DD17DDF003}"/>
              </a:ext>
            </a:extLst>
          </p:cNvPr>
          <p:cNvPicPr>
            <a:picLocks noChangeAspect="1"/>
          </p:cNvPicPr>
          <p:nvPr/>
        </p:nvPicPr>
        <p:blipFill>
          <a:blip r:embed="rId2"/>
          <a:stretch>
            <a:fillRect/>
          </a:stretch>
        </p:blipFill>
        <p:spPr>
          <a:xfrm>
            <a:off x="1143427" y="69450"/>
            <a:ext cx="6857143" cy="5314286"/>
          </a:xfrm>
          <a:prstGeom prst="rect">
            <a:avLst/>
          </a:prstGeom>
        </p:spPr>
      </p:pic>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A31E43F3-AE59-4D36-B360-D03669908555}" type="slidenum">
              <a:rPr lang="en-US" smtClean="0"/>
              <a:pPr>
                <a:defRPr/>
              </a:pPr>
              <a:t>20</a:t>
            </a:fld>
            <a:endParaRPr lang="en-US"/>
          </a:p>
        </p:txBody>
      </p:sp>
      <p:sp>
        <p:nvSpPr>
          <p:cNvPr id="19" name="Footer Placeholder 18"/>
          <p:cNvSpPr>
            <a:spLocks noGrp="1"/>
          </p:cNvSpPr>
          <p:nvPr>
            <p:ph type="ftr" sz="quarter" idx="11"/>
          </p:nvPr>
        </p:nvSpPr>
        <p:spPr/>
        <p:txBody>
          <a:bodyPr/>
          <a:lstStyle/>
          <a:p>
            <a:pPr>
              <a:defRPr/>
            </a:pPr>
            <a:r>
              <a:rPr lang="en-US"/>
              <a:t>Step 1 : Creating a Project</a:t>
            </a:r>
          </a:p>
        </p:txBody>
      </p:sp>
      <p:sp>
        <p:nvSpPr>
          <p:cNvPr id="24" name="TextBox 23"/>
          <p:cNvSpPr txBox="1"/>
          <p:nvPr/>
        </p:nvSpPr>
        <p:spPr>
          <a:xfrm>
            <a:off x="457200" y="5156021"/>
            <a:ext cx="8229600" cy="1200329"/>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If you prefer to enter the start date manually, hitting the ESC key while the calendar is visible causes the calendar to disappear, then you can enter the date using a MM/DD/YYYY format.</a:t>
            </a:r>
          </a:p>
        </p:txBody>
      </p:sp>
      <p:pic>
        <p:nvPicPr>
          <p:cNvPr id="25" name="Picture 8" descr="whitearrow.gif">
            <a:extLst>
              <a:ext uri="{FF2B5EF4-FFF2-40B4-BE49-F238E27FC236}">
                <a16:creationId xmlns:a16="http://schemas.microsoft.com/office/drawing/2014/main" id="{9515ECCC-6E52-437F-9370-86D32CCB4046}"/>
              </a:ext>
            </a:extLst>
          </p:cNvPr>
          <p:cNvPicPr>
            <a:picLocks noChangeAspect="1"/>
          </p:cNvPicPr>
          <p:nvPr/>
        </p:nvPicPr>
        <p:blipFill>
          <a:blip r:embed="rId3" cstate="print"/>
          <a:srcRect/>
          <a:stretch>
            <a:fillRect/>
          </a:stretch>
        </p:blipFill>
        <p:spPr bwMode="auto">
          <a:xfrm>
            <a:off x="8123816" y="4087812"/>
            <a:ext cx="439737" cy="439737"/>
          </a:xfrm>
          <a:prstGeom prst="rect">
            <a:avLst/>
          </a:prstGeom>
          <a:noFill/>
          <a:ln w="9525">
            <a:noFill/>
            <a:miter lim="800000"/>
            <a:headEnd/>
            <a:tailEnd/>
          </a:ln>
        </p:spPr>
      </p:pic>
      <p:sp>
        <p:nvSpPr>
          <p:cNvPr id="30" name="TextBox 30">
            <a:extLst>
              <a:ext uri="{FF2B5EF4-FFF2-40B4-BE49-F238E27FC236}">
                <a16:creationId xmlns:a16="http://schemas.microsoft.com/office/drawing/2014/main" id="{C69DD880-F391-461F-B48A-48FD137164AE}"/>
              </a:ext>
            </a:extLst>
          </p:cNvPr>
          <p:cNvSpPr txBox="1">
            <a:spLocks noChangeArrowheads="1"/>
          </p:cNvSpPr>
          <p:nvPr/>
        </p:nvSpPr>
        <p:spPr bwMode="auto">
          <a:xfrm>
            <a:off x="4069015" y="3972396"/>
            <a:ext cx="761747" cy="230832"/>
          </a:xfrm>
          <a:prstGeom prst="rect">
            <a:avLst/>
          </a:prstGeom>
          <a:noFill/>
          <a:ln w="9525">
            <a:noFill/>
            <a:miter lim="800000"/>
            <a:headEnd/>
            <a:tailEnd/>
          </a:ln>
        </p:spPr>
        <p:txBody>
          <a:bodyPr wrap="none">
            <a:spAutoFit/>
          </a:bodyPr>
          <a:lstStyle/>
          <a:p>
            <a:r>
              <a:rPr lang="en-US" sz="900" dirty="0">
                <a:cs typeface="Arial" charset="0"/>
              </a:rPr>
              <a:t>01/11/2022</a:t>
            </a:r>
          </a:p>
        </p:txBody>
      </p:sp>
      <p:sp>
        <p:nvSpPr>
          <p:cNvPr id="31" name="Oval 30">
            <a:extLst>
              <a:ext uri="{FF2B5EF4-FFF2-40B4-BE49-F238E27FC236}">
                <a16:creationId xmlns:a16="http://schemas.microsoft.com/office/drawing/2014/main" id="{F74C1DB8-D5AC-4378-8C6B-730850FBA209}"/>
              </a:ext>
            </a:extLst>
          </p:cNvPr>
          <p:cNvSpPr/>
          <p:nvPr/>
        </p:nvSpPr>
        <p:spPr>
          <a:xfrm>
            <a:off x="3974127" y="3924953"/>
            <a:ext cx="3680163" cy="357468"/>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8C2E654-0396-4A84-B37D-9F6723DA2F02}"/>
              </a:ext>
            </a:extLst>
          </p:cNvPr>
          <p:cNvSpPr/>
          <p:nvPr/>
        </p:nvSpPr>
        <p:spPr>
          <a:xfrm>
            <a:off x="4146174" y="4024151"/>
            <a:ext cx="1377166"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02/10/2021</a:t>
            </a:r>
          </a:p>
        </p:txBody>
      </p:sp>
      <p:sp>
        <p:nvSpPr>
          <p:cNvPr id="12" name="Rectangle 11">
            <a:extLst>
              <a:ext uri="{FF2B5EF4-FFF2-40B4-BE49-F238E27FC236}">
                <a16:creationId xmlns:a16="http://schemas.microsoft.com/office/drawing/2014/main" id="{3C26DA3D-1269-48BC-A360-E9ACE8F86806}"/>
              </a:ext>
            </a:extLst>
          </p:cNvPr>
          <p:cNvSpPr/>
          <p:nvPr/>
        </p:nvSpPr>
        <p:spPr>
          <a:xfrm>
            <a:off x="4146173"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ZENKTDS5 New Ulm Airport (OP4.0)</a:t>
            </a:r>
          </a:p>
        </p:txBody>
      </p:sp>
      <p:sp>
        <p:nvSpPr>
          <p:cNvPr id="2" name="Rectangle 1">
            <a:extLst>
              <a:ext uri="{FF2B5EF4-FFF2-40B4-BE49-F238E27FC236}">
                <a16:creationId xmlns:a16="http://schemas.microsoft.com/office/drawing/2014/main" id="{2F09BB5A-EEC5-2419-8E18-C35A9C189F29}"/>
              </a:ext>
            </a:extLst>
          </p:cNvPr>
          <p:cNvSpPr/>
          <p:nvPr/>
        </p:nvSpPr>
        <p:spPr>
          <a:xfrm>
            <a:off x="4207796"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Chesapeake Training Data</a:t>
            </a:r>
          </a:p>
        </p:txBody>
      </p:sp>
      <p:sp>
        <p:nvSpPr>
          <p:cNvPr id="3" name="Rectangle 2">
            <a:extLst>
              <a:ext uri="{FF2B5EF4-FFF2-40B4-BE49-F238E27FC236}">
                <a16:creationId xmlns:a16="http://schemas.microsoft.com/office/drawing/2014/main" id="{EC2C0510-AE07-9804-6E38-F70078ADEA82}"/>
              </a:ext>
            </a:extLst>
          </p:cNvPr>
          <p:cNvSpPr/>
          <p:nvPr/>
        </p:nvSpPr>
        <p:spPr>
          <a:xfrm>
            <a:off x="4577337" y="3759042"/>
            <a:ext cx="616169"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36.7500</a:t>
            </a:r>
          </a:p>
        </p:txBody>
      </p:sp>
      <p:sp>
        <p:nvSpPr>
          <p:cNvPr id="4" name="Rectangle 3">
            <a:extLst>
              <a:ext uri="{FF2B5EF4-FFF2-40B4-BE49-F238E27FC236}">
                <a16:creationId xmlns:a16="http://schemas.microsoft.com/office/drawing/2014/main" id="{A0099BF8-ECA2-C6BE-99D1-BFC64667E868}"/>
              </a:ext>
            </a:extLst>
          </p:cNvPr>
          <p:cNvSpPr/>
          <p:nvPr/>
        </p:nvSpPr>
        <p:spPr>
          <a:xfrm>
            <a:off x="6025139" y="3756661"/>
            <a:ext cx="713799"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-076.2500</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06D32DC5-C2D5-4031-8C5F-054CA07AEF1E}"/>
              </a:ext>
            </a:extLst>
          </p:cNvPr>
          <p:cNvPicPr>
            <a:picLocks noChangeAspect="1"/>
          </p:cNvPicPr>
          <p:nvPr/>
        </p:nvPicPr>
        <p:blipFill>
          <a:blip r:embed="rId2"/>
          <a:stretch>
            <a:fillRect/>
          </a:stretch>
        </p:blipFill>
        <p:spPr>
          <a:xfrm>
            <a:off x="1143427" y="69450"/>
            <a:ext cx="6857143" cy="5314286"/>
          </a:xfrm>
          <a:prstGeom prst="rect">
            <a:avLst/>
          </a:prstGeom>
        </p:spPr>
      </p:pic>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9531F8BB-66FE-455E-94CC-838AF78D9046}" type="slidenum">
              <a:rPr lang="en-US" smtClean="0"/>
              <a:pPr>
                <a:defRPr/>
              </a:pPr>
              <a:t>21</a:t>
            </a:fld>
            <a:endParaRPr lang="en-US"/>
          </a:p>
        </p:txBody>
      </p:sp>
      <p:sp>
        <p:nvSpPr>
          <p:cNvPr id="19" name="Footer Placeholder 18"/>
          <p:cNvSpPr>
            <a:spLocks noGrp="1"/>
          </p:cNvSpPr>
          <p:nvPr>
            <p:ph type="ftr" sz="quarter" idx="11"/>
          </p:nvPr>
        </p:nvSpPr>
        <p:spPr/>
        <p:txBody>
          <a:bodyPr/>
          <a:lstStyle/>
          <a:p>
            <a:pPr>
              <a:defRPr/>
            </a:pPr>
            <a:r>
              <a:rPr lang="en-US"/>
              <a:t>Step 1 : Creating a Project</a:t>
            </a:r>
          </a:p>
        </p:txBody>
      </p:sp>
      <p:sp>
        <p:nvSpPr>
          <p:cNvPr id="33" name="TextBox 32"/>
          <p:cNvSpPr txBox="1"/>
          <p:nvPr/>
        </p:nvSpPr>
        <p:spPr>
          <a:xfrm>
            <a:off x="457200" y="5156021"/>
            <a:ext cx="8229600" cy="1200329"/>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You can type in the fields or click the increment/decrement buttons to complete the approximate size fields.</a:t>
            </a:r>
            <a:r>
              <a:rPr lang="en-US" sz="2400" dirty="0"/>
              <a:t>  Values are limited to 999 or less. New Ulm Project has 6 marks and 2 days.</a:t>
            </a:r>
            <a:endParaRPr lang="en-US" sz="2400" dirty="0">
              <a:solidFill>
                <a:schemeClr val="bg1"/>
              </a:solidFill>
            </a:endParaRPr>
          </a:p>
        </p:txBody>
      </p:sp>
      <p:pic>
        <p:nvPicPr>
          <p:cNvPr id="31" name="Picture 8" descr="whitearrow.gif">
            <a:extLst>
              <a:ext uri="{FF2B5EF4-FFF2-40B4-BE49-F238E27FC236}">
                <a16:creationId xmlns:a16="http://schemas.microsoft.com/office/drawing/2014/main" id="{48380A0B-ADA6-4762-AE7E-65028869B372}"/>
              </a:ext>
            </a:extLst>
          </p:cNvPr>
          <p:cNvPicPr>
            <a:picLocks noChangeAspect="1"/>
          </p:cNvPicPr>
          <p:nvPr/>
        </p:nvPicPr>
        <p:blipFill>
          <a:blip r:embed="rId3" cstate="print"/>
          <a:srcRect/>
          <a:stretch>
            <a:fillRect/>
          </a:stretch>
        </p:blipFill>
        <p:spPr bwMode="auto">
          <a:xfrm>
            <a:off x="8123816" y="4316552"/>
            <a:ext cx="439737" cy="439737"/>
          </a:xfrm>
          <a:prstGeom prst="rect">
            <a:avLst/>
          </a:prstGeom>
          <a:noFill/>
          <a:ln w="9525">
            <a:noFill/>
            <a:miter lim="800000"/>
            <a:headEnd/>
            <a:tailEnd/>
          </a:ln>
        </p:spPr>
      </p:pic>
      <p:sp>
        <p:nvSpPr>
          <p:cNvPr id="34" name="Oval 33">
            <a:extLst>
              <a:ext uri="{FF2B5EF4-FFF2-40B4-BE49-F238E27FC236}">
                <a16:creationId xmlns:a16="http://schemas.microsoft.com/office/drawing/2014/main" id="{90084069-1397-44DC-8B47-64A8ECECA7DB}"/>
              </a:ext>
            </a:extLst>
          </p:cNvPr>
          <p:cNvSpPr/>
          <p:nvPr/>
        </p:nvSpPr>
        <p:spPr>
          <a:xfrm>
            <a:off x="3974127" y="4178953"/>
            <a:ext cx="3680163" cy="357468"/>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B33C8A54-DE9B-4746-B54E-B99C1D88EAD7}"/>
              </a:ext>
            </a:extLst>
          </p:cNvPr>
          <p:cNvSpPr/>
          <p:nvPr/>
        </p:nvSpPr>
        <p:spPr>
          <a:xfrm>
            <a:off x="4146199" y="4014815"/>
            <a:ext cx="15116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05/01/2013</a:t>
            </a:r>
          </a:p>
        </p:txBody>
      </p:sp>
      <p:sp>
        <p:nvSpPr>
          <p:cNvPr id="10" name="Rectangle 9">
            <a:extLst>
              <a:ext uri="{FF2B5EF4-FFF2-40B4-BE49-F238E27FC236}">
                <a16:creationId xmlns:a16="http://schemas.microsoft.com/office/drawing/2014/main" id="{016172D5-E320-4E30-A963-7C3448ECFEEF}"/>
              </a:ext>
            </a:extLst>
          </p:cNvPr>
          <p:cNvSpPr/>
          <p:nvPr/>
        </p:nvSpPr>
        <p:spPr>
          <a:xfrm>
            <a:off x="4571998" y="4289266"/>
            <a:ext cx="178151"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7</a:t>
            </a:r>
          </a:p>
        </p:txBody>
      </p:sp>
      <p:sp>
        <p:nvSpPr>
          <p:cNvPr id="11" name="Rectangle 10">
            <a:extLst>
              <a:ext uri="{FF2B5EF4-FFF2-40B4-BE49-F238E27FC236}">
                <a16:creationId xmlns:a16="http://schemas.microsoft.com/office/drawing/2014/main" id="{A7DE2F80-1158-4999-9D3B-279E1FD6F7A6}"/>
              </a:ext>
            </a:extLst>
          </p:cNvPr>
          <p:cNvSpPr/>
          <p:nvPr/>
        </p:nvSpPr>
        <p:spPr>
          <a:xfrm>
            <a:off x="5992318" y="4286231"/>
            <a:ext cx="403720"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22</a:t>
            </a:r>
          </a:p>
        </p:txBody>
      </p:sp>
      <p:sp>
        <p:nvSpPr>
          <p:cNvPr id="14" name="Rectangle 13">
            <a:extLst>
              <a:ext uri="{FF2B5EF4-FFF2-40B4-BE49-F238E27FC236}">
                <a16:creationId xmlns:a16="http://schemas.microsoft.com/office/drawing/2014/main" id="{BCFF8312-6D9B-4E29-ACDD-4C044A002315}"/>
              </a:ext>
            </a:extLst>
          </p:cNvPr>
          <p:cNvSpPr/>
          <p:nvPr/>
        </p:nvSpPr>
        <p:spPr>
          <a:xfrm>
            <a:off x="4146173"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ZENKTDS5 New Ulm Airport (OP4.0)</a:t>
            </a:r>
          </a:p>
        </p:txBody>
      </p:sp>
      <p:sp>
        <p:nvSpPr>
          <p:cNvPr id="2" name="Rectangle 1">
            <a:extLst>
              <a:ext uri="{FF2B5EF4-FFF2-40B4-BE49-F238E27FC236}">
                <a16:creationId xmlns:a16="http://schemas.microsoft.com/office/drawing/2014/main" id="{00FC0636-81DD-E099-2580-D74512A710B6}"/>
              </a:ext>
            </a:extLst>
          </p:cNvPr>
          <p:cNvSpPr/>
          <p:nvPr/>
        </p:nvSpPr>
        <p:spPr>
          <a:xfrm>
            <a:off x="4207796"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Chesapeake Training Data</a:t>
            </a:r>
          </a:p>
        </p:txBody>
      </p:sp>
      <p:sp>
        <p:nvSpPr>
          <p:cNvPr id="3" name="Rectangle 2">
            <a:extLst>
              <a:ext uri="{FF2B5EF4-FFF2-40B4-BE49-F238E27FC236}">
                <a16:creationId xmlns:a16="http://schemas.microsoft.com/office/drawing/2014/main" id="{ABF095B5-7650-19D7-0C3C-E35A99AC0312}"/>
              </a:ext>
            </a:extLst>
          </p:cNvPr>
          <p:cNvSpPr/>
          <p:nvPr/>
        </p:nvSpPr>
        <p:spPr>
          <a:xfrm>
            <a:off x="4577337" y="3759042"/>
            <a:ext cx="616169"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36.7500</a:t>
            </a:r>
          </a:p>
        </p:txBody>
      </p:sp>
      <p:sp>
        <p:nvSpPr>
          <p:cNvPr id="4" name="Rectangle 3">
            <a:extLst>
              <a:ext uri="{FF2B5EF4-FFF2-40B4-BE49-F238E27FC236}">
                <a16:creationId xmlns:a16="http://schemas.microsoft.com/office/drawing/2014/main" id="{BBE617A1-3039-36E5-CED5-66AC4E22C1F2}"/>
              </a:ext>
            </a:extLst>
          </p:cNvPr>
          <p:cNvSpPr/>
          <p:nvPr/>
        </p:nvSpPr>
        <p:spPr>
          <a:xfrm>
            <a:off x="6025139" y="3756661"/>
            <a:ext cx="713799"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-076.2500</a:t>
            </a:r>
          </a:p>
        </p:txBody>
      </p:sp>
      <p:sp>
        <p:nvSpPr>
          <p:cNvPr id="5" name="Rectangle 4">
            <a:extLst>
              <a:ext uri="{FF2B5EF4-FFF2-40B4-BE49-F238E27FC236}">
                <a16:creationId xmlns:a16="http://schemas.microsoft.com/office/drawing/2014/main" id="{AAC19340-06FB-AE92-4324-2C9B35CFD0C1}"/>
              </a:ext>
            </a:extLst>
          </p:cNvPr>
          <p:cNvSpPr/>
          <p:nvPr/>
        </p:nvSpPr>
        <p:spPr>
          <a:xfrm>
            <a:off x="4146174" y="4024151"/>
            <a:ext cx="1377166"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02/10/2021</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EB24C0E8-467B-41B2-9690-DBC995444F95}" type="slidenum">
              <a:rPr lang="en-US" smtClean="0"/>
              <a:pPr>
                <a:defRPr/>
              </a:pPr>
              <a:t>22</a:t>
            </a:fld>
            <a:endParaRPr lang="en-US"/>
          </a:p>
        </p:txBody>
      </p:sp>
      <p:sp>
        <p:nvSpPr>
          <p:cNvPr id="19" name="Footer Placeholder 18"/>
          <p:cNvSpPr>
            <a:spLocks noGrp="1"/>
          </p:cNvSpPr>
          <p:nvPr>
            <p:ph type="ftr" sz="quarter" idx="11"/>
          </p:nvPr>
        </p:nvSpPr>
        <p:spPr/>
        <p:txBody>
          <a:bodyPr/>
          <a:lstStyle/>
          <a:p>
            <a:pPr>
              <a:defRPr/>
            </a:pPr>
            <a:r>
              <a:rPr lang="en-US"/>
              <a:t>Step 1 : Creating a Project</a:t>
            </a:r>
          </a:p>
        </p:txBody>
      </p:sp>
      <p:pic>
        <p:nvPicPr>
          <p:cNvPr id="31" name="Picture 8" descr="whitearrow.gif">
            <a:extLst>
              <a:ext uri="{FF2B5EF4-FFF2-40B4-BE49-F238E27FC236}">
                <a16:creationId xmlns:a16="http://schemas.microsoft.com/office/drawing/2014/main" id="{DB94D06E-7E0E-4D73-AEB9-8237302E970C}"/>
              </a:ext>
            </a:extLst>
          </p:cNvPr>
          <p:cNvPicPr>
            <a:picLocks noChangeAspect="1"/>
          </p:cNvPicPr>
          <p:nvPr/>
        </p:nvPicPr>
        <p:blipFill>
          <a:blip r:embed="rId2" cstate="print"/>
          <a:srcRect/>
          <a:stretch>
            <a:fillRect/>
          </a:stretch>
        </p:blipFill>
        <p:spPr bwMode="auto">
          <a:xfrm>
            <a:off x="8117610" y="4570552"/>
            <a:ext cx="439737" cy="439737"/>
          </a:xfrm>
          <a:prstGeom prst="rect">
            <a:avLst/>
          </a:prstGeom>
          <a:noFill/>
          <a:ln w="9525">
            <a:noFill/>
            <a:miter lim="800000"/>
            <a:headEnd/>
            <a:tailEnd/>
          </a:ln>
        </p:spPr>
      </p:pic>
      <p:pic>
        <p:nvPicPr>
          <p:cNvPr id="32" name="Picture 31">
            <a:extLst>
              <a:ext uri="{FF2B5EF4-FFF2-40B4-BE49-F238E27FC236}">
                <a16:creationId xmlns:a16="http://schemas.microsoft.com/office/drawing/2014/main" id="{411420CF-19ED-4620-B1C3-7E024A42BFD6}"/>
              </a:ext>
            </a:extLst>
          </p:cNvPr>
          <p:cNvPicPr>
            <a:picLocks noChangeAspect="1"/>
          </p:cNvPicPr>
          <p:nvPr/>
        </p:nvPicPr>
        <p:blipFill>
          <a:blip r:embed="rId3"/>
          <a:stretch>
            <a:fillRect/>
          </a:stretch>
        </p:blipFill>
        <p:spPr>
          <a:xfrm>
            <a:off x="1143427" y="69450"/>
            <a:ext cx="6857143" cy="5314286"/>
          </a:xfrm>
          <a:prstGeom prst="rect">
            <a:avLst/>
          </a:prstGeom>
        </p:spPr>
      </p:pic>
      <p:sp>
        <p:nvSpPr>
          <p:cNvPr id="33" name="Oval 32">
            <a:extLst>
              <a:ext uri="{FF2B5EF4-FFF2-40B4-BE49-F238E27FC236}">
                <a16:creationId xmlns:a16="http://schemas.microsoft.com/office/drawing/2014/main" id="{EEB717D4-D87E-4D03-BEE1-8625F6B38428}"/>
              </a:ext>
            </a:extLst>
          </p:cNvPr>
          <p:cNvSpPr/>
          <p:nvPr/>
        </p:nvSpPr>
        <p:spPr>
          <a:xfrm>
            <a:off x="3974127" y="4432953"/>
            <a:ext cx="3680163" cy="357468"/>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9313DC0-08B8-4C5D-83D4-46F14754AD74}"/>
              </a:ext>
            </a:extLst>
          </p:cNvPr>
          <p:cNvSpPr/>
          <p:nvPr/>
        </p:nvSpPr>
        <p:spPr>
          <a:xfrm>
            <a:off x="4571998" y="4289266"/>
            <a:ext cx="178151"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6</a:t>
            </a:r>
          </a:p>
        </p:txBody>
      </p:sp>
      <p:sp>
        <p:nvSpPr>
          <p:cNvPr id="11" name="Rectangle 10">
            <a:extLst>
              <a:ext uri="{FF2B5EF4-FFF2-40B4-BE49-F238E27FC236}">
                <a16:creationId xmlns:a16="http://schemas.microsoft.com/office/drawing/2014/main" id="{4412461A-B29A-477D-AAFB-A1D47D019AE3}"/>
              </a:ext>
            </a:extLst>
          </p:cNvPr>
          <p:cNvSpPr/>
          <p:nvPr/>
        </p:nvSpPr>
        <p:spPr>
          <a:xfrm>
            <a:off x="5992318" y="4286231"/>
            <a:ext cx="178151"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2</a:t>
            </a:r>
          </a:p>
        </p:txBody>
      </p:sp>
      <p:sp>
        <p:nvSpPr>
          <p:cNvPr id="13" name="TextBox 12">
            <a:extLst>
              <a:ext uri="{FF2B5EF4-FFF2-40B4-BE49-F238E27FC236}">
                <a16:creationId xmlns:a16="http://schemas.microsoft.com/office/drawing/2014/main" id="{F45FCFCC-7FA9-43F7-9C0B-D80F2A1A284C}"/>
              </a:ext>
            </a:extLst>
          </p:cNvPr>
          <p:cNvSpPr txBox="1"/>
          <p:nvPr/>
        </p:nvSpPr>
        <p:spPr>
          <a:xfrm>
            <a:off x="457200" y="5894685"/>
            <a:ext cx="8229600" cy="461665"/>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When the form is complete, click Create.</a:t>
            </a:r>
          </a:p>
        </p:txBody>
      </p:sp>
      <p:sp>
        <p:nvSpPr>
          <p:cNvPr id="2" name="Rectangle 1">
            <a:extLst>
              <a:ext uri="{FF2B5EF4-FFF2-40B4-BE49-F238E27FC236}">
                <a16:creationId xmlns:a16="http://schemas.microsoft.com/office/drawing/2014/main" id="{C94AFC2E-F37B-E5F3-4DBD-E5AFAC976B10}"/>
              </a:ext>
            </a:extLst>
          </p:cNvPr>
          <p:cNvSpPr/>
          <p:nvPr/>
        </p:nvSpPr>
        <p:spPr>
          <a:xfrm>
            <a:off x="4207796"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Chesapeake Training Data</a:t>
            </a:r>
          </a:p>
        </p:txBody>
      </p:sp>
      <p:sp>
        <p:nvSpPr>
          <p:cNvPr id="3" name="Rectangle 2">
            <a:extLst>
              <a:ext uri="{FF2B5EF4-FFF2-40B4-BE49-F238E27FC236}">
                <a16:creationId xmlns:a16="http://schemas.microsoft.com/office/drawing/2014/main" id="{A7CCDAF6-EE34-1FA7-6F53-D349EB53E00D}"/>
              </a:ext>
            </a:extLst>
          </p:cNvPr>
          <p:cNvSpPr/>
          <p:nvPr/>
        </p:nvSpPr>
        <p:spPr>
          <a:xfrm>
            <a:off x="4577337" y="3759042"/>
            <a:ext cx="616169"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36.7500</a:t>
            </a:r>
          </a:p>
        </p:txBody>
      </p:sp>
      <p:sp>
        <p:nvSpPr>
          <p:cNvPr id="4" name="Rectangle 3">
            <a:extLst>
              <a:ext uri="{FF2B5EF4-FFF2-40B4-BE49-F238E27FC236}">
                <a16:creationId xmlns:a16="http://schemas.microsoft.com/office/drawing/2014/main" id="{A50BF91B-ABF1-B3E4-A36F-094616117FB0}"/>
              </a:ext>
            </a:extLst>
          </p:cNvPr>
          <p:cNvSpPr/>
          <p:nvPr/>
        </p:nvSpPr>
        <p:spPr>
          <a:xfrm>
            <a:off x="6025139" y="3756661"/>
            <a:ext cx="713799"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-076.2500</a:t>
            </a:r>
          </a:p>
        </p:txBody>
      </p:sp>
      <p:sp>
        <p:nvSpPr>
          <p:cNvPr id="5" name="Rectangle 4">
            <a:extLst>
              <a:ext uri="{FF2B5EF4-FFF2-40B4-BE49-F238E27FC236}">
                <a16:creationId xmlns:a16="http://schemas.microsoft.com/office/drawing/2014/main" id="{C9633773-649F-771F-0F2B-85D6182D2D0C}"/>
              </a:ext>
            </a:extLst>
          </p:cNvPr>
          <p:cNvSpPr/>
          <p:nvPr/>
        </p:nvSpPr>
        <p:spPr>
          <a:xfrm>
            <a:off x="4146174" y="4024151"/>
            <a:ext cx="1377166"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02/10/2021</a:t>
            </a:r>
          </a:p>
        </p:txBody>
      </p:sp>
      <p:sp>
        <p:nvSpPr>
          <p:cNvPr id="6" name="Rectangle 5">
            <a:extLst>
              <a:ext uri="{FF2B5EF4-FFF2-40B4-BE49-F238E27FC236}">
                <a16:creationId xmlns:a16="http://schemas.microsoft.com/office/drawing/2014/main" id="{8C91E7E4-0AEC-D529-6583-8BBB84EB03F4}"/>
              </a:ext>
            </a:extLst>
          </p:cNvPr>
          <p:cNvSpPr/>
          <p:nvPr/>
        </p:nvSpPr>
        <p:spPr>
          <a:xfrm>
            <a:off x="4571998" y="4289266"/>
            <a:ext cx="178151"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7</a:t>
            </a:r>
          </a:p>
        </p:txBody>
      </p:sp>
      <p:sp>
        <p:nvSpPr>
          <p:cNvPr id="7" name="Rectangle 6">
            <a:extLst>
              <a:ext uri="{FF2B5EF4-FFF2-40B4-BE49-F238E27FC236}">
                <a16:creationId xmlns:a16="http://schemas.microsoft.com/office/drawing/2014/main" id="{121F1462-2BEA-CD57-B735-136FB40F9085}"/>
              </a:ext>
            </a:extLst>
          </p:cNvPr>
          <p:cNvSpPr/>
          <p:nvPr/>
        </p:nvSpPr>
        <p:spPr>
          <a:xfrm>
            <a:off x="5992318" y="4286231"/>
            <a:ext cx="403720"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22</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C570FE-9572-4AFE-AF5C-95E56821B783}"/>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295C728F-5D8F-47AD-A048-6CF757A3E7AE}"/>
              </a:ext>
            </a:extLst>
          </p:cNvPr>
          <p:cNvSpPr>
            <a:spLocks noGrp="1"/>
          </p:cNvSpPr>
          <p:nvPr>
            <p:ph type="ftr" sz="quarter" idx="11"/>
          </p:nvPr>
        </p:nvSpPr>
        <p:spPr/>
        <p:txBody>
          <a:bodyPr/>
          <a:lstStyle/>
          <a:p>
            <a:pPr>
              <a:defRPr/>
            </a:pPr>
            <a:r>
              <a:rPr lang="en-US"/>
              <a:t>Step 1 : Creating a Project</a:t>
            </a:r>
          </a:p>
        </p:txBody>
      </p:sp>
      <p:sp>
        <p:nvSpPr>
          <p:cNvPr id="4" name="Slide Number Placeholder 3">
            <a:extLst>
              <a:ext uri="{FF2B5EF4-FFF2-40B4-BE49-F238E27FC236}">
                <a16:creationId xmlns:a16="http://schemas.microsoft.com/office/drawing/2014/main" id="{EF982906-445C-4199-8465-023870EE2066}"/>
              </a:ext>
            </a:extLst>
          </p:cNvPr>
          <p:cNvSpPr>
            <a:spLocks noGrp="1"/>
          </p:cNvSpPr>
          <p:nvPr>
            <p:ph type="sldNum" sz="quarter" idx="12"/>
          </p:nvPr>
        </p:nvSpPr>
        <p:spPr/>
        <p:txBody>
          <a:bodyPr/>
          <a:lstStyle/>
          <a:p>
            <a:pPr>
              <a:defRPr/>
            </a:pPr>
            <a:fld id="{C182B779-79E1-4056-A60C-7F66D7FAD9A4}" type="slidenum">
              <a:rPr lang="en-US" smtClean="0"/>
              <a:pPr>
                <a:defRPr/>
              </a:pPr>
              <a:t>23</a:t>
            </a:fld>
            <a:endParaRPr lang="en-US"/>
          </a:p>
        </p:txBody>
      </p:sp>
      <p:sp>
        <p:nvSpPr>
          <p:cNvPr id="6" name="TextBox 5">
            <a:extLst>
              <a:ext uri="{FF2B5EF4-FFF2-40B4-BE49-F238E27FC236}">
                <a16:creationId xmlns:a16="http://schemas.microsoft.com/office/drawing/2014/main" id="{6E2BBFBB-161D-47FE-8649-8794214AF862}"/>
              </a:ext>
            </a:extLst>
          </p:cNvPr>
          <p:cNvSpPr txBox="1"/>
          <p:nvPr/>
        </p:nvSpPr>
        <p:spPr>
          <a:xfrm>
            <a:off x="457200" y="5894685"/>
            <a:ext cx="8229600" cy="461665"/>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err="1">
                <a:solidFill>
                  <a:schemeClr val="bg1"/>
                </a:solidFill>
              </a:rPr>
              <a:t>Letr’s</a:t>
            </a:r>
            <a:r>
              <a:rPr lang="en-US" sz="2400" dirty="0">
                <a:solidFill>
                  <a:schemeClr val="bg1"/>
                </a:solidFill>
              </a:rPr>
              <a:t> </a:t>
            </a:r>
            <a:r>
              <a:rPr lang="en-US" sz="2400" dirty="0">
                <a:solidFill>
                  <a:srgbClr val="FFC000"/>
                </a:solidFill>
              </a:rPr>
              <a:t>pause here</a:t>
            </a:r>
            <a:r>
              <a:rPr lang="en-US" sz="2400" dirty="0">
                <a:solidFill>
                  <a:schemeClr val="bg1"/>
                </a:solidFill>
              </a:rPr>
              <a:t>, while you create your first project! </a:t>
            </a:r>
            <a:r>
              <a:rPr lang="en-US" sz="2400" dirty="0">
                <a:solidFill>
                  <a:srgbClr val="FFC000"/>
                </a:solidFill>
              </a:rPr>
              <a:t>(5 minutes)</a:t>
            </a:r>
          </a:p>
        </p:txBody>
      </p:sp>
      <p:grpSp>
        <p:nvGrpSpPr>
          <p:cNvPr id="14" name="Group 13">
            <a:extLst>
              <a:ext uri="{FF2B5EF4-FFF2-40B4-BE49-F238E27FC236}">
                <a16:creationId xmlns:a16="http://schemas.microsoft.com/office/drawing/2014/main" id="{5EEF6CE6-9941-4304-B16A-2CA6BC5E06CA}"/>
              </a:ext>
            </a:extLst>
          </p:cNvPr>
          <p:cNvGrpSpPr/>
          <p:nvPr/>
        </p:nvGrpSpPr>
        <p:grpSpPr>
          <a:xfrm>
            <a:off x="1143427" y="69450"/>
            <a:ext cx="6857143" cy="5314286"/>
            <a:chOff x="1143427" y="69450"/>
            <a:chExt cx="6857143" cy="5314286"/>
          </a:xfrm>
        </p:grpSpPr>
        <p:pic>
          <p:nvPicPr>
            <p:cNvPr id="5" name="Picture 4">
              <a:extLst>
                <a:ext uri="{FF2B5EF4-FFF2-40B4-BE49-F238E27FC236}">
                  <a16:creationId xmlns:a16="http://schemas.microsoft.com/office/drawing/2014/main" id="{CE625FD1-7F5D-4B19-B2BD-DEA0A3A5E522}"/>
                </a:ext>
              </a:extLst>
            </p:cNvPr>
            <p:cNvPicPr>
              <a:picLocks noChangeAspect="1"/>
            </p:cNvPicPr>
            <p:nvPr/>
          </p:nvPicPr>
          <p:blipFill>
            <a:blip r:embed="rId2"/>
            <a:stretch>
              <a:fillRect/>
            </a:stretch>
          </p:blipFill>
          <p:spPr>
            <a:xfrm>
              <a:off x="1143427" y="69450"/>
              <a:ext cx="6857143" cy="5314286"/>
            </a:xfrm>
            <a:prstGeom prst="rect">
              <a:avLst/>
            </a:prstGeom>
          </p:spPr>
        </p:pic>
        <p:sp>
          <p:nvSpPr>
            <p:cNvPr id="10" name="Rectangle 9">
              <a:extLst>
                <a:ext uri="{FF2B5EF4-FFF2-40B4-BE49-F238E27FC236}">
                  <a16:creationId xmlns:a16="http://schemas.microsoft.com/office/drawing/2014/main" id="{F8A479A3-2542-44F7-A018-BC6F51EA2820}"/>
                </a:ext>
              </a:extLst>
            </p:cNvPr>
            <p:cNvSpPr/>
            <p:nvPr/>
          </p:nvSpPr>
          <p:spPr>
            <a:xfrm>
              <a:off x="4571998" y="4289266"/>
              <a:ext cx="178151"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6</a:t>
              </a:r>
            </a:p>
          </p:txBody>
        </p:sp>
        <p:sp>
          <p:nvSpPr>
            <p:cNvPr id="11" name="Rectangle 10">
              <a:extLst>
                <a:ext uri="{FF2B5EF4-FFF2-40B4-BE49-F238E27FC236}">
                  <a16:creationId xmlns:a16="http://schemas.microsoft.com/office/drawing/2014/main" id="{A5E0FF33-8841-4ED4-9F80-93054F46C0DE}"/>
                </a:ext>
              </a:extLst>
            </p:cNvPr>
            <p:cNvSpPr/>
            <p:nvPr/>
          </p:nvSpPr>
          <p:spPr>
            <a:xfrm>
              <a:off x="5992318" y="4286231"/>
              <a:ext cx="178151"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2</a:t>
              </a:r>
            </a:p>
          </p:txBody>
        </p:sp>
        <p:sp>
          <p:nvSpPr>
            <p:cNvPr id="13" name="Rectangle 12">
              <a:extLst>
                <a:ext uri="{FF2B5EF4-FFF2-40B4-BE49-F238E27FC236}">
                  <a16:creationId xmlns:a16="http://schemas.microsoft.com/office/drawing/2014/main" id="{120DFE95-B117-4B76-8FA0-15003DD7B26C}"/>
                </a:ext>
              </a:extLst>
            </p:cNvPr>
            <p:cNvSpPr/>
            <p:nvPr/>
          </p:nvSpPr>
          <p:spPr>
            <a:xfrm>
              <a:off x="4141787" y="2067877"/>
              <a:ext cx="2028681"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Your.address@yourdomain.com</a:t>
              </a:r>
            </a:p>
          </p:txBody>
        </p:sp>
      </p:grpSp>
      <p:pic>
        <p:nvPicPr>
          <p:cNvPr id="16" name="Picture 15">
            <a:extLst>
              <a:ext uri="{FF2B5EF4-FFF2-40B4-BE49-F238E27FC236}">
                <a16:creationId xmlns:a16="http://schemas.microsoft.com/office/drawing/2014/main" id="{A41B5131-2A7A-BBFC-F562-963AEE4DC575}"/>
              </a:ext>
            </a:extLst>
          </p:cNvPr>
          <p:cNvPicPr>
            <a:picLocks noChangeAspect="1"/>
          </p:cNvPicPr>
          <p:nvPr/>
        </p:nvPicPr>
        <p:blipFill>
          <a:blip r:embed="rId2"/>
          <a:stretch>
            <a:fillRect/>
          </a:stretch>
        </p:blipFill>
        <p:spPr>
          <a:xfrm>
            <a:off x="1143427" y="69450"/>
            <a:ext cx="6857143" cy="5314286"/>
          </a:xfrm>
          <a:prstGeom prst="rect">
            <a:avLst/>
          </a:prstGeom>
        </p:spPr>
      </p:pic>
      <p:sp>
        <p:nvSpPr>
          <p:cNvPr id="17" name="Rectangle 16">
            <a:extLst>
              <a:ext uri="{FF2B5EF4-FFF2-40B4-BE49-F238E27FC236}">
                <a16:creationId xmlns:a16="http://schemas.microsoft.com/office/drawing/2014/main" id="{C45D4045-EE49-9952-A34A-677521C21E50}"/>
              </a:ext>
            </a:extLst>
          </p:cNvPr>
          <p:cNvSpPr/>
          <p:nvPr/>
        </p:nvSpPr>
        <p:spPr>
          <a:xfrm>
            <a:off x="4207796" y="3032759"/>
            <a:ext cx="2095877"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Chesapeake Training Data</a:t>
            </a:r>
          </a:p>
        </p:txBody>
      </p:sp>
      <p:sp>
        <p:nvSpPr>
          <p:cNvPr id="18" name="Rectangle 17">
            <a:extLst>
              <a:ext uri="{FF2B5EF4-FFF2-40B4-BE49-F238E27FC236}">
                <a16:creationId xmlns:a16="http://schemas.microsoft.com/office/drawing/2014/main" id="{93A200B2-6AD0-1CD7-C0F8-646ADBA4FD8A}"/>
              </a:ext>
            </a:extLst>
          </p:cNvPr>
          <p:cNvSpPr/>
          <p:nvPr/>
        </p:nvSpPr>
        <p:spPr>
          <a:xfrm>
            <a:off x="4577337" y="3759042"/>
            <a:ext cx="616169"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36.7500</a:t>
            </a:r>
          </a:p>
        </p:txBody>
      </p:sp>
      <p:sp>
        <p:nvSpPr>
          <p:cNvPr id="19" name="Rectangle 18">
            <a:extLst>
              <a:ext uri="{FF2B5EF4-FFF2-40B4-BE49-F238E27FC236}">
                <a16:creationId xmlns:a16="http://schemas.microsoft.com/office/drawing/2014/main" id="{DB4077B1-008C-F686-CB7A-8B15FB0EEB52}"/>
              </a:ext>
            </a:extLst>
          </p:cNvPr>
          <p:cNvSpPr/>
          <p:nvPr/>
        </p:nvSpPr>
        <p:spPr>
          <a:xfrm>
            <a:off x="6025139" y="3756661"/>
            <a:ext cx="713799"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-076.2500</a:t>
            </a:r>
          </a:p>
        </p:txBody>
      </p:sp>
      <p:sp>
        <p:nvSpPr>
          <p:cNvPr id="20" name="Rectangle 19">
            <a:extLst>
              <a:ext uri="{FF2B5EF4-FFF2-40B4-BE49-F238E27FC236}">
                <a16:creationId xmlns:a16="http://schemas.microsoft.com/office/drawing/2014/main" id="{520247ED-E32A-F6DC-D60A-DD8B9212C4C8}"/>
              </a:ext>
            </a:extLst>
          </p:cNvPr>
          <p:cNvSpPr/>
          <p:nvPr/>
        </p:nvSpPr>
        <p:spPr>
          <a:xfrm>
            <a:off x="4146174" y="4024151"/>
            <a:ext cx="1377166"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02/10/2021</a:t>
            </a:r>
          </a:p>
        </p:txBody>
      </p:sp>
      <p:sp>
        <p:nvSpPr>
          <p:cNvPr id="21" name="Rectangle 20">
            <a:extLst>
              <a:ext uri="{FF2B5EF4-FFF2-40B4-BE49-F238E27FC236}">
                <a16:creationId xmlns:a16="http://schemas.microsoft.com/office/drawing/2014/main" id="{CBAB01CF-0BC5-6A3D-6F31-6273597E23AD}"/>
              </a:ext>
            </a:extLst>
          </p:cNvPr>
          <p:cNvSpPr/>
          <p:nvPr/>
        </p:nvSpPr>
        <p:spPr>
          <a:xfrm>
            <a:off x="4571998" y="4289266"/>
            <a:ext cx="178151"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7</a:t>
            </a:r>
          </a:p>
        </p:txBody>
      </p:sp>
      <p:sp>
        <p:nvSpPr>
          <p:cNvPr id="22" name="Rectangle 21">
            <a:extLst>
              <a:ext uri="{FF2B5EF4-FFF2-40B4-BE49-F238E27FC236}">
                <a16:creationId xmlns:a16="http://schemas.microsoft.com/office/drawing/2014/main" id="{E906DF05-2F30-B132-B963-6056B5AFB4A0}"/>
              </a:ext>
            </a:extLst>
          </p:cNvPr>
          <p:cNvSpPr/>
          <p:nvPr/>
        </p:nvSpPr>
        <p:spPr>
          <a:xfrm>
            <a:off x="5992318" y="4286231"/>
            <a:ext cx="403720"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22</a:t>
            </a:r>
          </a:p>
        </p:txBody>
      </p:sp>
    </p:spTree>
    <p:extLst>
      <p:ext uri="{BB962C8B-B14F-4D97-AF65-F5344CB8AC3E}">
        <p14:creationId xmlns:p14="http://schemas.microsoft.com/office/powerpoint/2010/main" val="329934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7DB41BE-61F9-412B-A3DD-17819EEF4255}"/>
              </a:ext>
            </a:extLst>
          </p:cNvPr>
          <p:cNvPicPr>
            <a:picLocks noChangeAspect="1"/>
          </p:cNvPicPr>
          <p:nvPr/>
        </p:nvPicPr>
        <p:blipFill>
          <a:blip r:embed="rId2"/>
          <a:stretch>
            <a:fillRect/>
          </a:stretch>
        </p:blipFill>
        <p:spPr>
          <a:xfrm>
            <a:off x="1124810" y="639763"/>
            <a:ext cx="6876190" cy="4819048"/>
          </a:xfrm>
          <a:prstGeom prst="rect">
            <a:avLst/>
          </a:prstGeom>
        </p:spPr>
      </p:pic>
      <p:sp>
        <p:nvSpPr>
          <p:cNvPr id="4" name="TextBox 3"/>
          <p:cNvSpPr txBox="1"/>
          <p:nvPr/>
        </p:nvSpPr>
        <p:spPr>
          <a:xfrm>
            <a:off x="457200" y="4786690"/>
            <a:ext cx="8229600" cy="1569660"/>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After a moment, an introduction to your newly created project will be shown. It contains information necessary for you to work with your project. You’ll also receive this information in email. Save this email for future reference.</a:t>
            </a:r>
          </a:p>
        </p:txBody>
      </p:sp>
      <p:sp>
        <p:nvSpPr>
          <p:cNvPr id="5" name="Date Placeholder 4"/>
          <p:cNvSpPr>
            <a:spLocks noGrp="1"/>
          </p:cNvSpPr>
          <p:nvPr>
            <p:ph type="dt" sz="quarter" idx="10"/>
          </p:nvPr>
        </p:nvSpPr>
        <p:spPr/>
        <p:txBody>
          <a:bodyPr/>
          <a:lstStyle/>
          <a:p>
            <a:pPr>
              <a:defRPr/>
            </a:pPr>
            <a:r>
              <a:rPr lang="en-US"/>
              <a:t>2023-10-16</a:t>
            </a:r>
            <a:endParaRPr lang="en-US" dirty="0"/>
          </a:p>
        </p:txBody>
      </p:sp>
      <p:sp>
        <p:nvSpPr>
          <p:cNvPr id="6" name="Slide Number Placeholder 5"/>
          <p:cNvSpPr>
            <a:spLocks noGrp="1"/>
          </p:cNvSpPr>
          <p:nvPr>
            <p:ph type="sldNum" sz="quarter" idx="12"/>
          </p:nvPr>
        </p:nvSpPr>
        <p:spPr/>
        <p:txBody>
          <a:bodyPr/>
          <a:lstStyle/>
          <a:p>
            <a:pPr>
              <a:defRPr/>
            </a:pPr>
            <a:fld id="{995AFC55-F32C-40CA-BA81-0D6E9F73C472}" type="slidenum">
              <a:rPr lang="en-US" smtClean="0"/>
              <a:pPr>
                <a:defRPr/>
              </a:pPr>
              <a:t>24</a:t>
            </a:fld>
            <a:endParaRPr lang="en-US"/>
          </a:p>
        </p:txBody>
      </p:sp>
      <p:sp>
        <p:nvSpPr>
          <p:cNvPr id="7" name="Footer Placeholder 6"/>
          <p:cNvSpPr>
            <a:spLocks noGrp="1"/>
          </p:cNvSpPr>
          <p:nvPr>
            <p:ph type="ftr" sz="quarter" idx="11"/>
          </p:nvPr>
        </p:nvSpPr>
        <p:spPr/>
        <p:txBody>
          <a:bodyPr/>
          <a:lstStyle/>
          <a:p>
            <a:pPr>
              <a:defRPr/>
            </a:pPr>
            <a:r>
              <a:rPr lang="en-US"/>
              <a:t>Step 1 : Creating a Project</a:t>
            </a:r>
          </a:p>
        </p:txBody>
      </p:sp>
      <p:pic>
        <p:nvPicPr>
          <p:cNvPr id="8" name="Picture 8" descr="whitearrow.gif">
            <a:extLst>
              <a:ext uri="{FF2B5EF4-FFF2-40B4-BE49-F238E27FC236}">
                <a16:creationId xmlns:a16="http://schemas.microsoft.com/office/drawing/2014/main" id="{79BD44AB-6EEF-4388-80F3-F0DDC012AF2D}"/>
              </a:ext>
            </a:extLst>
          </p:cNvPr>
          <p:cNvPicPr>
            <a:picLocks noChangeAspect="1"/>
          </p:cNvPicPr>
          <p:nvPr/>
        </p:nvPicPr>
        <p:blipFill>
          <a:blip r:embed="rId3" cstate="print"/>
          <a:srcRect/>
          <a:stretch>
            <a:fillRect/>
          </a:stretch>
        </p:blipFill>
        <p:spPr bwMode="auto">
          <a:xfrm>
            <a:off x="8124031" y="825689"/>
            <a:ext cx="439737" cy="439737"/>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78BAD43-9F5B-49F7-ADCD-15CBA7B580D7}"/>
              </a:ext>
            </a:extLst>
          </p:cNvPr>
          <p:cNvPicPr>
            <a:picLocks noChangeAspect="1"/>
          </p:cNvPicPr>
          <p:nvPr/>
        </p:nvPicPr>
        <p:blipFill>
          <a:blip r:embed="rId2"/>
          <a:stretch>
            <a:fillRect/>
          </a:stretch>
        </p:blipFill>
        <p:spPr>
          <a:xfrm>
            <a:off x="1124810" y="639763"/>
            <a:ext cx="6876190" cy="4819048"/>
          </a:xfrm>
          <a:prstGeom prst="rect">
            <a:avLst/>
          </a:prstGeom>
        </p:spPr>
      </p:pic>
      <p:sp>
        <p:nvSpPr>
          <p:cNvPr id="14" name="TextBox 13"/>
          <p:cNvSpPr txBox="1"/>
          <p:nvPr/>
        </p:nvSpPr>
        <p:spPr>
          <a:xfrm>
            <a:off x="457200" y="5899150"/>
            <a:ext cx="8229600" cy="457200"/>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Let’s highlight the most critical information.</a:t>
            </a:r>
          </a:p>
        </p:txBody>
      </p:sp>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49E4D9D1-4C6D-4C3F-8CA5-C6061B6E828F}" type="slidenum">
              <a:rPr lang="en-US" smtClean="0"/>
              <a:pPr>
                <a:defRPr/>
              </a:pPr>
              <a:t>25</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pic>
        <p:nvPicPr>
          <p:cNvPr id="7" name="Picture 8" descr="whitearrow.gif">
            <a:extLst>
              <a:ext uri="{FF2B5EF4-FFF2-40B4-BE49-F238E27FC236}">
                <a16:creationId xmlns:a16="http://schemas.microsoft.com/office/drawing/2014/main" id="{156C654D-3E76-4938-852A-ABDF998F8CB6}"/>
              </a:ext>
            </a:extLst>
          </p:cNvPr>
          <p:cNvPicPr>
            <a:picLocks noChangeAspect="1"/>
          </p:cNvPicPr>
          <p:nvPr/>
        </p:nvPicPr>
        <p:blipFill>
          <a:blip r:embed="rId3" cstate="print"/>
          <a:srcRect/>
          <a:stretch>
            <a:fillRect/>
          </a:stretch>
        </p:blipFill>
        <p:spPr bwMode="auto">
          <a:xfrm>
            <a:off x="8124031" y="825688"/>
            <a:ext cx="439737" cy="439737"/>
          </a:xfrm>
          <a:prstGeom prst="rect">
            <a:avLst/>
          </a:prstGeom>
          <a:noFill/>
          <a:ln w="9525">
            <a:noFill/>
            <a:miter lim="800000"/>
            <a:headEnd/>
            <a:tailEnd/>
          </a:ln>
        </p:spPr>
      </p:pic>
      <p:sp>
        <p:nvSpPr>
          <p:cNvPr id="10" name="Rectangle 9">
            <a:extLst>
              <a:ext uri="{FF2B5EF4-FFF2-40B4-BE49-F238E27FC236}">
                <a16:creationId xmlns:a16="http://schemas.microsoft.com/office/drawing/2014/main" id="{7E1ABE52-7A65-4C40-8B34-D11996E4E226}"/>
              </a:ext>
            </a:extLst>
          </p:cNvPr>
          <p:cNvSpPr/>
          <p:nvPr/>
        </p:nvSpPr>
        <p:spPr>
          <a:xfrm>
            <a:off x="1219199" y="2803525"/>
            <a:ext cx="1749425" cy="168276"/>
          </a:xfrm>
          <a:prstGeom prst="rect">
            <a:avLst/>
          </a:prstGeom>
          <a:solidFill>
            <a:srgbClr val="FFFF00">
              <a:alpha val="1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9C1F0A9-CC5A-4C92-9C52-3E29A3041358}"/>
              </a:ext>
            </a:extLst>
          </p:cNvPr>
          <p:cNvSpPr/>
          <p:nvPr/>
        </p:nvSpPr>
        <p:spPr>
          <a:xfrm>
            <a:off x="1219199" y="3260724"/>
            <a:ext cx="1749425" cy="168276"/>
          </a:xfrm>
          <a:prstGeom prst="rect">
            <a:avLst/>
          </a:prstGeom>
          <a:solidFill>
            <a:srgbClr val="FFFF00">
              <a:alpha val="1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F1B788-28C6-4B45-9B8F-2C9724874F52}"/>
              </a:ext>
            </a:extLst>
          </p:cNvPr>
          <p:cNvSpPr/>
          <p:nvPr/>
        </p:nvSpPr>
        <p:spPr>
          <a:xfrm>
            <a:off x="1219199" y="3717389"/>
            <a:ext cx="1749425" cy="168276"/>
          </a:xfrm>
          <a:prstGeom prst="rect">
            <a:avLst/>
          </a:prstGeom>
          <a:solidFill>
            <a:srgbClr val="FFFF00">
              <a:alpha val="1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C591FCF-777C-467C-89B0-FC521B238B16}"/>
              </a:ext>
            </a:extLst>
          </p:cNvPr>
          <p:cNvSpPr/>
          <p:nvPr/>
        </p:nvSpPr>
        <p:spPr>
          <a:xfrm>
            <a:off x="1219198" y="1427764"/>
            <a:ext cx="2043115" cy="143830"/>
          </a:xfrm>
          <a:prstGeom prst="rect">
            <a:avLst/>
          </a:prstGeom>
          <a:solidFill>
            <a:srgbClr val="FFFF00">
              <a:alpha val="1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8361AEC-4A74-43E7-B02A-563029B0655B}"/>
              </a:ext>
            </a:extLst>
          </p:cNvPr>
          <p:cNvSpPr/>
          <p:nvPr/>
        </p:nvSpPr>
        <p:spPr>
          <a:xfrm>
            <a:off x="1219199" y="2346326"/>
            <a:ext cx="1749425" cy="168276"/>
          </a:xfrm>
          <a:prstGeom prst="rect">
            <a:avLst/>
          </a:prstGeom>
          <a:solidFill>
            <a:srgbClr val="FFFF00">
              <a:alpha val="1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71BC587-FDF0-4B1B-AEDB-3E9947E6E629}"/>
              </a:ext>
            </a:extLst>
          </p:cNvPr>
          <p:cNvSpPr/>
          <p:nvPr/>
        </p:nvSpPr>
        <p:spPr>
          <a:xfrm>
            <a:off x="1219198" y="1600802"/>
            <a:ext cx="1749425" cy="143830"/>
          </a:xfrm>
          <a:prstGeom prst="rect">
            <a:avLst/>
          </a:prstGeom>
          <a:solidFill>
            <a:srgbClr val="FFFF00">
              <a:alpha val="1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A3128F38-2B2E-4945-8723-0086747093E6}"/>
              </a:ext>
            </a:extLst>
          </p:cNvPr>
          <p:cNvSpPr/>
          <p:nvPr/>
        </p:nvSpPr>
        <p:spPr>
          <a:xfrm>
            <a:off x="3159124" y="4667852"/>
            <a:ext cx="869952" cy="143830"/>
          </a:xfrm>
          <a:prstGeom prst="rect">
            <a:avLst/>
          </a:prstGeom>
          <a:solidFill>
            <a:srgbClr val="FFFF00">
              <a:alpha val="1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BB17E146-93F0-410D-9AF4-036F0568EC4E}"/>
              </a:ext>
            </a:extLst>
          </p:cNvPr>
          <p:cNvPicPr>
            <a:picLocks noChangeAspect="1"/>
          </p:cNvPicPr>
          <p:nvPr/>
        </p:nvPicPr>
        <p:blipFill>
          <a:blip r:embed="rId2"/>
          <a:stretch>
            <a:fillRect/>
          </a:stretch>
        </p:blipFill>
        <p:spPr>
          <a:xfrm>
            <a:off x="1124810" y="639763"/>
            <a:ext cx="6876190" cy="4819048"/>
          </a:xfrm>
          <a:prstGeom prst="rect">
            <a:avLst/>
          </a:prstGeom>
        </p:spPr>
      </p:pic>
      <p:sp>
        <p:nvSpPr>
          <p:cNvPr id="14" name="TextBox 13"/>
          <p:cNvSpPr txBox="1"/>
          <p:nvPr/>
        </p:nvSpPr>
        <p:spPr>
          <a:xfrm>
            <a:off x="457200" y="5525353"/>
            <a:ext cx="8229599" cy="830997"/>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The project identifier, and the manager and session keywords are used to access to your project.</a:t>
            </a:r>
          </a:p>
        </p:txBody>
      </p:sp>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C06686D3-B115-4EAF-90B7-14F5313D48E0}" type="slidenum">
              <a:rPr lang="en-US" smtClean="0"/>
              <a:pPr>
                <a:defRPr/>
              </a:pPr>
              <a:t>26</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sp>
        <p:nvSpPr>
          <p:cNvPr id="2" name="Rectangle 1">
            <a:extLst>
              <a:ext uri="{FF2B5EF4-FFF2-40B4-BE49-F238E27FC236}">
                <a16:creationId xmlns:a16="http://schemas.microsoft.com/office/drawing/2014/main" id="{D522B7BF-785A-4011-89EB-E40A6113239D}"/>
              </a:ext>
            </a:extLst>
          </p:cNvPr>
          <p:cNvSpPr/>
          <p:nvPr/>
        </p:nvSpPr>
        <p:spPr>
          <a:xfrm>
            <a:off x="1219199" y="2803525"/>
            <a:ext cx="1749425" cy="168276"/>
          </a:xfrm>
          <a:prstGeom prst="rect">
            <a:avLst/>
          </a:prstGeom>
          <a:solidFill>
            <a:srgbClr val="FFFF00">
              <a:alpha val="1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779C6B46-EB6D-42EF-8813-1CB10A738597}"/>
              </a:ext>
            </a:extLst>
          </p:cNvPr>
          <p:cNvSpPr/>
          <p:nvPr/>
        </p:nvSpPr>
        <p:spPr>
          <a:xfrm>
            <a:off x="1219199" y="3260724"/>
            <a:ext cx="1749425" cy="168276"/>
          </a:xfrm>
          <a:prstGeom prst="rect">
            <a:avLst/>
          </a:prstGeom>
          <a:solidFill>
            <a:srgbClr val="FFFF00">
              <a:alpha val="1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60D1B26-B40D-4858-9220-481766EA4004}"/>
              </a:ext>
            </a:extLst>
          </p:cNvPr>
          <p:cNvSpPr/>
          <p:nvPr/>
        </p:nvSpPr>
        <p:spPr>
          <a:xfrm>
            <a:off x="1219199" y="3717389"/>
            <a:ext cx="1749425" cy="168276"/>
          </a:xfrm>
          <a:prstGeom prst="rect">
            <a:avLst/>
          </a:prstGeom>
          <a:solidFill>
            <a:srgbClr val="FFFF00">
              <a:alpha val="1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935D7155-B26F-49BC-AC80-432FD6A33325}"/>
              </a:ext>
            </a:extLst>
          </p:cNvPr>
          <p:cNvPicPr>
            <a:picLocks noChangeAspect="1"/>
          </p:cNvPicPr>
          <p:nvPr/>
        </p:nvPicPr>
        <p:blipFill>
          <a:blip r:embed="rId2"/>
          <a:stretch>
            <a:fillRect/>
          </a:stretch>
        </p:blipFill>
        <p:spPr>
          <a:xfrm>
            <a:off x="1124810" y="639763"/>
            <a:ext cx="6876190" cy="4819048"/>
          </a:xfrm>
          <a:prstGeom prst="rect">
            <a:avLst/>
          </a:prstGeom>
        </p:spPr>
      </p:pic>
      <p:sp>
        <p:nvSpPr>
          <p:cNvPr id="14" name="TextBox 13"/>
          <p:cNvSpPr txBox="1"/>
          <p:nvPr/>
        </p:nvSpPr>
        <p:spPr>
          <a:xfrm>
            <a:off x="457200" y="5525353"/>
            <a:ext cx="8229600" cy="830997"/>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Your project identifier can be shared thereby permitting others to upload data to your project.</a:t>
            </a:r>
          </a:p>
        </p:txBody>
      </p:sp>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94FF09E5-BBF6-44B6-B701-8A0D3EF1556B}" type="slidenum">
              <a:rPr lang="en-US" smtClean="0"/>
              <a:pPr>
                <a:defRPr/>
              </a:pPr>
              <a:t>27</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sp>
        <p:nvSpPr>
          <p:cNvPr id="21" name="Rectangle 20">
            <a:extLst>
              <a:ext uri="{FF2B5EF4-FFF2-40B4-BE49-F238E27FC236}">
                <a16:creationId xmlns:a16="http://schemas.microsoft.com/office/drawing/2014/main" id="{D294C818-2908-4625-B20C-A916C67A21DC}"/>
              </a:ext>
            </a:extLst>
          </p:cNvPr>
          <p:cNvSpPr/>
          <p:nvPr/>
        </p:nvSpPr>
        <p:spPr>
          <a:xfrm>
            <a:off x="1219199" y="2803525"/>
            <a:ext cx="1749425" cy="168276"/>
          </a:xfrm>
          <a:prstGeom prst="rect">
            <a:avLst/>
          </a:prstGeom>
          <a:solidFill>
            <a:srgbClr val="FFFF00">
              <a:alpha val="1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5506BE7C-7747-4CAD-B79F-3ADFC198EE35}"/>
              </a:ext>
            </a:extLst>
          </p:cNvPr>
          <p:cNvPicPr>
            <a:picLocks noChangeAspect="1"/>
          </p:cNvPicPr>
          <p:nvPr/>
        </p:nvPicPr>
        <p:blipFill>
          <a:blip r:embed="rId2"/>
          <a:stretch>
            <a:fillRect/>
          </a:stretch>
        </p:blipFill>
        <p:spPr>
          <a:xfrm>
            <a:off x="1124810" y="639763"/>
            <a:ext cx="6876190" cy="4819048"/>
          </a:xfrm>
          <a:prstGeom prst="rect">
            <a:avLst/>
          </a:prstGeom>
        </p:spPr>
      </p:pic>
      <p:sp>
        <p:nvSpPr>
          <p:cNvPr id="18" name="Rectangle 17">
            <a:extLst>
              <a:ext uri="{FF2B5EF4-FFF2-40B4-BE49-F238E27FC236}">
                <a16:creationId xmlns:a16="http://schemas.microsoft.com/office/drawing/2014/main" id="{3DCC8CD9-6F67-48B4-8D7A-CFC2841F8352}"/>
              </a:ext>
            </a:extLst>
          </p:cNvPr>
          <p:cNvSpPr/>
          <p:nvPr/>
        </p:nvSpPr>
        <p:spPr>
          <a:xfrm>
            <a:off x="1219199" y="2803525"/>
            <a:ext cx="1749425" cy="168276"/>
          </a:xfrm>
          <a:prstGeom prst="rect">
            <a:avLst/>
          </a:prstGeom>
          <a:solidFill>
            <a:srgbClr val="FFFF00">
              <a:alpha val="1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2989C9AE-A42A-4E22-B2EC-AB3897A30990}"/>
              </a:ext>
            </a:extLst>
          </p:cNvPr>
          <p:cNvSpPr/>
          <p:nvPr/>
        </p:nvSpPr>
        <p:spPr>
          <a:xfrm>
            <a:off x="1219199" y="3260724"/>
            <a:ext cx="1749425" cy="168276"/>
          </a:xfrm>
          <a:prstGeom prst="rect">
            <a:avLst/>
          </a:prstGeom>
          <a:solidFill>
            <a:srgbClr val="FFFF00">
              <a:alpha val="1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457200" y="5525353"/>
            <a:ext cx="8229600" cy="830997"/>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The project identifier and the manager keyword allow you, the project manager, complete access to all parts of your project.</a:t>
            </a:r>
          </a:p>
        </p:txBody>
      </p:sp>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96153A8C-1FA1-4652-B061-C54637832FE3}" type="slidenum">
              <a:rPr lang="en-US" smtClean="0"/>
              <a:pPr>
                <a:defRPr/>
              </a:pPr>
              <a:t>28</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F629905-2AD8-4AB9-9505-8960F0D1E450}"/>
              </a:ext>
            </a:extLst>
          </p:cNvPr>
          <p:cNvPicPr>
            <a:picLocks noChangeAspect="1"/>
          </p:cNvPicPr>
          <p:nvPr/>
        </p:nvPicPr>
        <p:blipFill>
          <a:blip r:embed="rId2"/>
          <a:stretch>
            <a:fillRect/>
          </a:stretch>
        </p:blipFill>
        <p:spPr>
          <a:xfrm>
            <a:off x="1124810" y="639763"/>
            <a:ext cx="6876190" cy="4819048"/>
          </a:xfrm>
          <a:prstGeom prst="rect">
            <a:avLst/>
          </a:prstGeom>
        </p:spPr>
      </p:pic>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0F12E2D3-7A9E-4893-B1D8-97A84C9A5818}" type="slidenum">
              <a:rPr lang="en-US" smtClean="0"/>
              <a:pPr>
                <a:defRPr/>
              </a:pPr>
              <a:t>29</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sp>
        <p:nvSpPr>
          <p:cNvPr id="12" name="Rectangle 11">
            <a:extLst>
              <a:ext uri="{FF2B5EF4-FFF2-40B4-BE49-F238E27FC236}">
                <a16:creationId xmlns:a16="http://schemas.microsoft.com/office/drawing/2014/main" id="{01DE2C41-7726-4D43-B923-6D51FF352B78}"/>
              </a:ext>
            </a:extLst>
          </p:cNvPr>
          <p:cNvSpPr/>
          <p:nvPr/>
        </p:nvSpPr>
        <p:spPr>
          <a:xfrm>
            <a:off x="1219199" y="2803525"/>
            <a:ext cx="1749425" cy="168276"/>
          </a:xfrm>
          <a:prstGeom prst="rect">
            <a:avLst/>
          </a:prstGeom>
          <a:solidFill>
            <a:srgbClr val="FFFF00">
              <a:alpha val="1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794500F-94ED-4031-9CA4-CF84052685EA}"/>
              </a:ext>
            </a:extLst>
          </p:cNvPr>
          <p:cNvSpPr/>
          <p:nvPr/>
        </p:nvSpPr>
        <p:spPr>
          <a:xfrm>
            <a:off x="1219199" y="3717389"/>
            <a:ext cx="1749425" cy="168276"/>
          </a:xfrm>
          <a:prstGeom prst="rect">
            <a:avLst/>
          </a:prstGeom>
          <a:solidFill>
            <a:srgbClr val="FFFF00">
              <a:alpha val="1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A88C9182-F0C4-4D21-8FAA-3FB4F20846C4}"/>
              </a:ext>
            </a:extLst>
          </p:cNvPr>
          <p:cNvSpPr txBox="1"/>
          <p:nvPr/>
        </p:nvSpPr>
        <p:spPr>
          <a:xfrm>
            <a:off x="457200" y="5156021"/>
            <a:ext cx="8229600" cy="1200329"/>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The project identifier and session keyword offer limited access to your project’s session  and mark pages. This is useful if another person is to help with data processing for example.</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p:txBody>
          <a:bodyPr/>
          <a:lstStyle/>
          <a:p>
            <a:r>
              <a:rPr lang="en-US" sz="4000"/>
              <a:t>What’s in this training?</a:t>
            </a:r>
          </a:p>
        </p:txBody>
      </p:sp>
      <p:sp>
        <p:nvSpPr>
          <p:cNvPr id="7" name="TextBox 6"/>
          <p:cNvSpPr txBox="1"/>
          <p:nvPr/>
        </p:nvSpPr>
        <p:spPr>
          <a:xfrm>
            <a:off x="457200" y="1270221"/>
            <a:ext cx="8229600" cy="3293209"/>
          </a:xfrm>
          <a:prstGeom prst="rect">
            <a:avLst/>
          </a:prstGeom>
          <a:noFill/>
          <a:effectLst/>
        </p:spPr>
        <p:style>
          <a:lnRef idx="0">
            <a:schemeClr val="accent1"/>
          </a:lnRef>
          <a:fillRef idx="1001">
            <a:schemeClr val="dk2"/>
          </a:fillRef>
          <a:effectRef idx="3">
            <a:schemeClr val="accent1"/>
          </a:effectRef>
          <a:fontRef idx="minor">
            <a:schemeClr val="lt1"/>
          </a:fontRef>
        </p:style>
        <p:txBody>
          <a:bodyPr>
            <a:spAutoFit/>
          </a:bodyPr>
          <a:lstStyle/>
          <a:p>
            <a:pPr marL="3175" indent="-3175">
              <a:spcBef>
                <a:spcPct val="50000"/>
              </a:spcBef>
              <a:defRPr/>
            </a:pPr>
            <a:r>
              <a:rPr lang="en-US" sz="3200" i="1" dirty="0">
                <a:solidFill>
                  <a:srgbClr val="0070C0"/>
                </a:solidFill>
                <a:cs typeface="Arial" pitchFamily="34" charset="0"/>
              </a:rPr>
              <a:t>This presentation shows how to create a project and set its preferences in preparation for use. </a:t>
            </a:r>
          </a:p>
          <a:p>
            <a:pPr marL="3175" indent="-3175">
              <a:spcBef>
                <a:spcPct val="50000"/>
              </a:spcBef>
              <a:defRPr/>
            </a:pPr>
            <a:r>
              <a:rPr lang="en-US" sz="2400" dirty="0">
                <a:solidFill>
                  <a:schemeClr val="tx1"/>
                </a:solidFill>
                <a:cs typeface="Arial" pitchFamily="34" charset="0"/>
              </a:rPr>
              <a:t>The format is as a series of steps like a cookbook. Like most cookbooks, the justification for and discussion of variations in those steps will be minimal. </a:t>
            </a:r>
          </a:p>
          <a:p>
            <a:pPr marL="3175" indent="-3175">
              <a:spcBef>
                <a:spcPct val="50000"/>
              </a:spcBef>
              <a:defRPr/>
            </a:pPr>
            <a:r>
              <a:rPr lang="en-US" sz="2400" dirty="0">
                <a:solidFill>
                  <a:schemeClr val="tx1"/>
                </a:solidFill>
                <a:cs typeface="Arial" pitchFamily="34" charset="0"/>
              </a:rPr>
              <a:t>The intent is to get you started quickly, then leave you free to explore OPUS Projects on your own.</a:t>
            </a:r>
          </a:p>
        </p:txBody>
      </p:sp>
      <p:sp>
        <p:nvSpPr>
          <p:cNvPr id="18" name="Date Placeholder 17"/>
          <p:cNvSpPr>
            <a:spLocks noGrp="1"/>
          </p:cNvSpPr>
          <p:nvPr>
            <p:ph type="dt" sz="quarter" idx="10"/>
          </p:nvPr>
        </p:nvSpPr>
        <p:spPr/>
        <p:txBody>
          <a:bodyPr/>
          <a:lstStyle/>
          <a:p>
            <a:pPr>
              <a:defRPr/>
            </a:pPr>
            <a:r>
              <a:rPr lang="en-US"/>
              <a:t>2023-10-16</a:t>
            </a:r>
            <a:endParaRPr lang="en-US" dirty="0"/>
          </a:p>
        </p:txBody>
      </p:sp>
      <p:sp>
        <p:nvSpPr>
          <p:cNvPr id="19" name="Slide Number Placeholder 18"/>
          <p:cNvSpPr>
            <a:spLocks noGrp="1"/>
          </p:cNvSpPr>
          <p:nvPr>
            <p:ph type="sldNum" sz="quarter" idx="12"/>
          </p:nvPr>
        </p:nvSpPr>
        <p:spPr/>
        <p:txBody>
          <a:bodyPr/>
          <a:lstStyle/>
          <a:p>
            <a:pPr>
              <a:defRPr/>
            </a:pPr>
            <a:fld id="{7739CBC6-C076-41DE-8E45-501C7FF03AFD}" type="slidenum">
              <a:rPr lang="en-US" smtClean="0"/>
              <a:pPr>
                <a:defRPr/>
              </a:pPr>
              <a:t>3</a:t>
            </a:fld>
            <a:endParaRPr lang="en-US"/>
          </a:p>
        </p:txBody>
      </p:sp>
      <p:sp>
        <p:nvSpPr>
          <p:cNvPr id="20" name="Footer Placeholder 19"/>
          <p:cNvSpPr>
            <a:spLocks noGrp="1"/>
          </p:cNvSpPr>
          <p:nvPr>
            <p:ph type="ftr" sz="quarter" idx="11"/>
          </p:nvPr>
        </p:nvSpPr>
        <p:spPr/>
        <p:txBody>
          <a:bodyPr/>
          <a:lstStyle/>
          <a:p>
            <a:pPr>
              <a:defRPr/>
            </a:pPr>
            <a:r>
              <a:rPr lang="en-US"/>
              <a:t>Step 1 : Creating a Project</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728DF52-5420-458B-888E-EAB9387028E0}"/>
              </a:ext>
            </a:extLst>
          </p:cNvPr>
          <p:cNvPicPr>
            <a:picLocks noChangeAspect="1"/>
          </p:cNvPicPr>
          <p:nvPr/>
        </p:nvPicPr>
        <p:blipFill>
          <a:blip r:embed="rId2"/>
          <a:stretch>
            <a:fillRect/>
          </a:stretch>
        </p:blipFill>
        <p:spPr>
          <a:xfrm>
            <a:off x="1124810" y="639763"/>
            <a:ext cx="6876190" cy="4819048"/>
          </a:xfrm>
          <a:prstGeom prst="rect">
            <a:avLst/>
          </a:prstGeom>
        </p:spPr>
      </p:pic>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8CDC6E42-5E88-4B4A-B61F-A2A241C1DA56}" type="slidenum">
              <a:rPr lang="en-US" smtClean="0"/>
              <a:pPr>
                <a:defRPr/>
              </a:pPr>
              <a:t>30</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sp>
        <p:nvSpPr>
          <p:cNvPr id="20" name="TextBox 19">
            <a:extLst>
              <a:ext uri="{FF2B5EF4-FFF2-40B4-BE49-F238E27FC236}">
                <a16:creationId xmlns:a16="http://schemas.microsoft.com/office/drawing/2014/main" id="{8C9FA56A-59DB-4164-AD6F-21AF426A78DA}"/>
              </a:ext>
            </a:extLst>
          </p:cNvPr>
          <p:cNvSpPr txBox="1"/>
          <p:nvPr/>
        </p:nvSpPr>
        <p:spPr>
          <a:xfrm>
            <a:off x="457200" y="5156021"/>
            <a:ext cx="8229600" cy="1200329"/>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The project‘s preferences can be accessed from the manager’s page. These should be reviewed at creation so a convenient link to the manager’s page is provided.  Follow the link, if desired.</a:t>
            </a:r>
          </a:p>
        </p:txBody>
      </p:sp>
      <p:sp>
        <p:nvSpPr>
          <p:cNvPr id="22" name="Oval 21">
            <a:extLst>
              <a:ext uri="{FF2B5EF4-FFF2-40B4-BE49-F238E27FC236}">
                <a16:creationId xmlns:a16="http://schemas.microsoft.com/office/drawing/2014/main" id="{61961854-FCAC-4971-A48D-AA54BDA1C5E3}"/>
              </a:ext>
            </a:extLst>
          </p:cNvPr>
          <p:cNvSpPr/>
          <p:nvPr/>
        </p:nvSpPr>
        <p:spPr>
          <a:xfrm>
            <a:off x="2968624" y="4548121"/>
            <a:ext cx="1142404" cy="357468"/>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E586BD2C-31B8-4890-964A-753C130899CE}"/>
              </a:ext>
            </a:extLst>
          </p:cNvPr>
          <p:cNvSpPr txBox="1"/>
          <p:nvPr/>
        </p:nvSpPr>
        <p:spPr>
          <a:xfrm rot="20931541">
            <a:off x="3653828" y="4113023"/>
            <a:ext cx="1212574" cy="369332"/>
          </a:xfrm>
          <a:prstGeom prst="rect">
            <a:avLst/>
          </a:prstGeom>
          <a:noFill/>
        </p:spPr>
        <p:txBody>
          <a:bodyPr wrap="square" rtlCol="0">
            <a:spAutoFit/>
          </a:bodyPr>
          <a:lstStyle/>
          <a:p>
            <a:r>
              <a:rPr lang="en-US" i="1" dirty="0">
                <a:solidFill>
                  <a:srgbClr val="FF0000"/>
                </a:solidFill>
              </a:rPr>
              <a:t>hyperlink</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E1795EA-0969-42BE-BBD3-312C6A17E0B5}"/>
              </a:ext>
            </a:extLst>
          </p:cNvPr>
          <p:cNvPicPr>
            <a:picLocks noChangeAspect="1"/>
          </p:cNvPicPr>
          <p:nvPr/>
        </p:nvPicPr>
        <p:blipFill>
          <a:blip r:embed="rId2"/>
          <a:stretch>
            <a:fillRect/>
          </a:stretch>
        </p:blipFill>
        <p:spPr>
          <a:xfrm>
            <a:off x="85655" y="0"/>
            <a:ext cx="8972690" cy="6858000"/>
          </a:xfrm>
          <a:prstGeom prst="rect">
            <a:avLst/>
          </a:prstGeom>
        </p:spPr>
      </p:pic>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1945B4DE-2D8E-4F5A-BB93-52DA219BED81}" type="slidenum">
              <a:rPr lang="en-US" smtClean="0"/>
              <a:pPr>
                <a:defRPr/>
              </a:pPr>
              <a:t>31</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pic>
        <p:nvPicPr>
          <p:cNvPr id="36869" name="Picture 7" descr="whitearrow.gif"/>
          <p:cNvPicPr>
            <a:picLocks noChangeAspect="1"/>
          </p:cNvPicPr>
          <p:nvPr/>
        </p:nvPicPr>
        <p:blipFill>
          <a:blip r:embed="rId3" cstate="print"/>
          <a:srcRect/>
          <a:stretch>
            <a:fillRect/>
          </a:stretch>
        </p:blipFill>
        <p:spPr bwMode="auto">
          <a:xfrm>
            <a:off x="3265941" y="3542440"/>
            <a:ext cx="439737" cy="438150"/>
          </a:xfrm>
          <a:prstGeom prst="rect">
            <a:avLst/>
          </a:prstGeom>
          <a:noFill/>
          <a:ln w="9525">
            <a:noFill/>
            <a:miter lim="800000"/>
            <a:headEnd/>
            <a:tailEnd/>
          </a:ln>
        </p:spPr>
      </p:pic>
      <p:sp>
        <p:nvSpPr>
          <p:cNvPr id="14" name="TextBox 13"/>
          <p:cNvSpPr txBox="1"/>
          <p:nvPr/>
        </p:nvSpPr>
        <p:spPr>
          <a:xfrm>
            <a:off x="457200" y="4786690"/>
            <a:ext cx="8229600" cy="1569660"/>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You’ll be taken to the manager’s page for your empty project. Before proceeding, let’s take a few moments to familiarize ourselves with the general layout of this page. We’ll discuss the details in later steps of the training.</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19E57F6-C3DC-46A1-A498-1144CAD9D02B}"/>
              </a:ext>
            </a:extLst>
          </p:cNvPr>
          <p:cNvPicPr>
            <a:picLocks noChangeAspect="1"/>
          </p:cNvPicPr>
          <p:nvPr/>
        </p:nvPicPr>
        <p:blipFill>
          <a:blip r:embed="rId3"/>
          <a:stretch>
            <a:fillRect/>
          </a:stretch>
        </p:blipFill>
        <p:spPr>
          <a:xfrm>
            <a:off x="0" y="0"/>
            <a:ext cx="9144000" cy="5058933"/>
          </a:xfrm>
          <a:prstGeom prst="rect">
            <a:avLst/>
          </a:prstGeom>
        </p:spPr>
      </p:pic>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121924A9-F4F4-4167-8595-6373E938D3D9}" type="slidenum">
              <a:rPr lang="en-US" smtClean="0"/>
              <a:pPr>
                <a:defRPr/>
              </a:pPr>
              <a:t>32</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pic>
        <p:nvPicPr>
          <p:cNvPr id="38917" name="Picture 7" descr="whitearrow.gif"/>
          <p:cNvPicPr>
            <a:picLocks noChangeAspect="1"/>
          </p:cNvPicPr>
          <p:nvPr/>
        </p:nvPicPr>
        <p:blipFill>
          <a:blip r:embed="rId4" cstate="print"/>
          <a:srcRect/>
          <a:stretch>
            <a:fillRect/>
          </a:stretch>
        </p:blipFill>
        <p:spPr bwMode="auto">
          <a:xfrm>
            <a:off x="3377921" y="2865087"/>
            <a:ext cx="439737" cy="438150"/>
          </a:xfrm>
          <a:prstGeom prst="rect">
            <a:avLst/>
          </a:prstGeom>
          <a:noFill/>
          <a:ln w="9525">
            <a:noFill/>
            <a:miter lim="800000"/>
            <a:headEnd/>
            <a:tailEnd/>
          </a:ln>
        </p:spPr>
      </p:pic>
      <p:sp>
        <p:nvSpPr>
          <p:cNvPr id="11" name="TextBox 10"/>
          <p:cNvSpPr txBox="1"/>
          <p:nvPr/>
        </p:nvSpPr>
        <p:spPr>
          <a:xfrm>
            <a:off x="457200" y="5156021"/>
            <a:ext cx="8229600" cy="1200329"/>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At the top of the page, you may see notices about OPUS. </a:t>
            </a:r>
          </a:p>
          <a:p>
            <a:pPr>
              <a:defRPr/>
            </a:pPr>
            <a:r>
              <a:rPr lang="en-US" sz="2400" dirty="0">
                <a:solidFill>
                  <a:schemeClr val="bg1"/>
                </a:solidFill>
              </a:rPr>
              <a:t>Rarely, a message specific to your project may appear here too. In these rare cases, no other project will see those messages.</a:t>
            </a:r>
          </a:p>
        </p:txBody>
      </p:sp>
      <p:sp>
        <p:nvSpPr>
          <p:cNvPr id="10" name="Rectangle 9">
            <a:extLst>
              <a:ext uri="{FF2B5EF4-FFF2-40B4-BE49-F238E27FC236}">
                <a16:creationId xmlns:a16="http://schemas.microsoft.com/office/drawing/2014/main" id="{B7D0CDD8-2AD1-48A4-BD06-2440FFEF06AE}"/>
              </a:ext>
            </a:extLst>
          </p:cNvPr>
          <p:cNvSpPr/>
          <p:nvPr/>
        </p:nvSpPr>
        <p:spPr>
          <a:xfrm>
            <a:off x="144780" y="22065"/>
            <a:ext cx="8862060" cy="228919"/>
          </a:xfrm>
          <a:prstGeom prst="rect">
            <a:avLst/>
          </a:prstGeom>
          <a:solidFill>
            <a:srgbClr val="FFFF00">
              <a:alpha val="1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756EA0A-B925-4DD8-8D4E-1DFADA0A4C8B}"/>
              </a:ext>
            </a:extLst>
          </p:cNvPr>
          <p:cNvSpPr/>
          <p:nvPr/>
        </p:nvSpPr>
        <p:spPr>
          <a:xfrm>
            <a:off x="457200" y="68103"/>
            <a:ext cx="6503671"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i="1" dirty="0">
                <a:solidFill>
                  <a:srgbClr val="0070C0"/>
                </a:solidFill>
                <a:latin typeface="Calibri" panose="020F0502020204030204" pitchFamily="34" charset="0"/>
                <a:cs typeface="Calibri" panose="020F0502020204030204" pitchFamily="34" charset="0"/>
              </a:rPr>
              <a:t>Important: NGS will release an announcement in the near future! Watch this space for more later!</a:t>
            </a:r>
          </a:p>
        </p:txBody>
      </p:sp>
      <p:sp>
        <p:nvSpPr>
          <p:cNvPr id="4" name="Arrow: Right 3">
            <a:extLst>
              <a:ext uri="{FF2B5EF4-FFF2-40B4-BE49-F238E27FC236}">
                <a16:creationId xmlns:a16="http://schemas.microsoft.com/office/drawing/2014/main" id="{C290613A-99C0-400C-957F-8B7436111CA1}"/>
              </a:ext>
            </a:extLst>
          </p:cNvPr>
          <p:cNvSpPr/>
          <p:nvPr/>
        </p:nvSpPr>
        <p:spPr>
          <a:xfrm rot="17497855">
            <a:off x="2885740" y="2389267"/>
            <a:ext cx="4685860" cy="214463"/>
          </a:xfrm>
          <a:prstGeom prst="rightArrow">
            <a:avLst/>
          </a:prstGeom>
          <a:solidFill>
            <a:srgbClr val="92D050">
              <a:alpha val="28000"/>
            </a:srgbClr>
          </a:solidFill>
          <a:ln>
            <a:solidFill>
              <a:srgbClr val="FF0000">
                <a:alpha val="5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500"/>
                            </p:stCondLst>
                            <p:childTnLst>
                              <p:par>
                                <p:cTn id="9" presetID="22" presetClass="entr" presetSubtype="8" fill="hold" grpId="0" nodeType="afterEffect">
                                  <p:stCondLst>
                                    <p:cond delay="25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38327FE6-E8E8-418C-9C51-CBC971DA7A27}" type="slidenum">
              <a:rPr lang="en-US" smtClean="0"/>
              <a:pPr>
                <a:defRPr/>
              </a:pPr>
              <a:t>33</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pic>
        <p:nvPicPr>
          <p:cNvPr id="12" name="Picture 11">
            <a:extLst>
              <a:ext uri="{FF2B5EF4-FFF2-40B4-BE49-F238E27FC236}">
                <a16:creationId xmlns:a16="http://schemas.microsoft.com/office/drawing/2014/main" id="{59FBFE55-F177-4A56-A4AB-896BF68B86C4}"/>
              </a:ext>
            </a:extLst>
          </p:cNvPr>
          <p:cNvPicPr>
            <a:picLocks noChangeAspect="1"/>
          </p:cNvPicPr>
          <p:nvPr/>
        </p:nvPicPr>
        <p:blipFill>
          <a:blip r:embed="rId2"/>
          <a:stretch>
            <a:fillRect/>
          </a:stretch>
        </p:blipFill>
        <p:spPr>
          <a:xfrm>
            <a:off x="0" y="0"/>
            <a:ext cx="9144000" cy="5058933"/>
          </a:xfrm>
          <a:prstGeom prst="rect">
            <a:avLst/>
          </a:prstGeom>
        </p:spPr>
      </p:pic>
      <p:pic>
        <p:nvPicPr>
          <p:cNvPr id="13" name="Picture 7" descr="whitearrow.gif">
            <a:extLst>
              <a:ext uri="{FF2B5EF4-FFF2-40B4-BE49-F238E27FC236}">
                <a16:creationId xmlns:a16="http://schemas.microsoft.com/office/drawing/2014/main" id="{BA89A7FC-8266-4AF1-9983-A74296914515}"/>
              </a:ext>
            </a:extLst>
          </p:cNvPr>
          <p:cNvPicPr>
            <a:picLocks noChangeAspect="1"/>
          </p:cNvPicPr>
          <p:nvPr/>
        </p:nvPicPr>
        <p:blipFill>
          <a:blip r:embed="rId3" cstate="print"/>
          <a:srcRect/>
          <a:stretch>
            <a:fillRect/>
          </a:stretch>
        </p:blipFill>
        <p:spPr bwMode="auto">
          <a:xfrm>
            <a:off x="3377921" y="2865087"/>
            <a:ext cx="439737" cy="438150"/>
          </a:xfrm>
          <a:prstGeom prst="rect">
            <a:avLst/>
          </a:prstGeom>
          <a:noFill/>
          <a:ln w="9525">
            <a:noFill/>
            <a:miter lim="800000"/>
            <a:headEnd/>
            <a:tailEnd/>
          </a:ln>
        </p:spPr>
      </p:pic>
      <p:sp>
        <p:nvSpPr>
          <p:cNvPr id="10" name="TextBox 9"/>
          <p:cNvSpPr txBox="1"/>
          <p:nvPr/>
        </p:nvSpPr>
        <p:spPr>
          <a:xfrm>
            <a:off x="457200" y="4786690"/>
            <a:ext cx="8229600" cy="1569660"/>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The manager and session pages are built around a </a:t>
            </a:r>
            <a:r>
              <a:rPr lang="en-US" sz="2400" dirty="0"/>
              <a:t>Google Map Services™ interactive map </a:t>
            </a:r>
            <a:r>
              <a:rPr lang="en-US" sz="2400" dirty="0">
                <a:solidFill>
                  <a:schemeClr val="bg1"/>
                </a:solidFill>
              </a:rPr>
              <a:t>to help orient you in the project and region. As data are uploaded, icons representing the project’s marks and included CORS will appear on the map.</a:t>
            </a:r>
          </a:p>
        </p:txBody>
      </p:sp>
      <p:pic>
        <p:nvPicPr>
          <p:cNvPr id="5" name="Picture 4">
            <a:extLst>
              <a:ext uri="{FF2B5EF4-FFF2-40B4-BE49-F238E27FC236}">
                <a16:creationId xmlns:a16="http://schemas.microsoft.com/office/drawing/2014/main" id="{9F658F5C-1130-4DCD-9399-4645CC901C10}"/>
              </a:ext>
            </a:extLst>
          </p:cNvPr>
          <p:cNvPicPr>
            <a:picLocks noChangeAspect="1"/>
          </p:cNvPicPr>
          <p:nvPr/>
        </p:nvPicPr>
        <p:blipFill>
          <a:blip r:embed="rId4"/>
          <a:stretch>
            <a:fillRect/>
          </a:stretch>
        </p:blipFill>
        <p:spPr>
          <a:xfrm rot="21327678">
            <a:off x="168726" y="2448494"/>
            <a:ext cx="8806546" cy="633058"/>
          </a:xfrm>
          <a:prstGeom prst="rect">
            <a:avLst/>
          </a:prstGeom>
        </p:spPr>
      </p:pic>
      <p:sp>
        <p:nvSpPr>
          <p:cNvPr id="6" name="Arrow: Right 5">
            <a:extLst>
              <a:ext uri="{FF2B5EF4-FFF2-40B4-BE49-F238E27FC236}">
                <a16:creationId xmlns:a16="http://schemas.microsoft.com/office/drawing/2014/main" id="{8651A686-876D-4093-A7C6-0094FB090B5B}"/>
              </a:ext>
            </a:extLst>
          </p:cNvPr>
          <p:cNvSpPr/>
          <p:nvPr/>
        </p:nvSpPr>
        <p:spPr>
          <a:xfrm rot="5008540">
            <a:off x="399286" y="1469562"/>
            <a:ext cx="2114970" cy="3900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45E0FF0-33C7-4DA3-9283-B0A1ABD7D7E8}"/>
              </a:ext>
            </a:extLst>
          </p:cNvPr>
          <p:cNvSpPr/>
          <p:nvPr/>
        </p:nvSpPr>
        <p:spPr>
          <a:xfrm>
            <a:off x="939801" y="259544"/>
            <a:ext cx="7308849" cy="407206"/>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1000"/>
                            </p:stCondLst>
                            <p:childTnLst>
                              <p:par>
                                <p:cTn id="9" presetID="22" presetClass="entr" presetSubtype="1"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2000"/>
                            </p:stCondLst>
                            <p:childTnLst>
                              <p:par>
                                <p:cTn id="13" presetID="22" presetClass="entr" presetSubtype="8" fill="hold" nodeType="after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DE36BBE3-17CE-4474-A535-FF35B0CA00B3}" type="slidenum">
              <a:rPr lang="en-US" smtClean="0"/>
              <a:pPr>
                <a:defRPr/>
              </a:pPr>
              <a:t>34</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sp>
        <p:nvSpPr>
          <p:cNvPr id="11" name="TextBox 10"/>
          <p:cNvSpPr txBox="1"/>
          <p:nvPr/>
        </p:nvSpPr>
        <p:spPr>
          <a:xfrm>
            <a:off x="457200" y="5525353"/>
            <a:ext cx="8229600" cy="830997"/>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The names of the MARKS and CORS will also be listed in tables to the right side of the map.</a:t>
            </a:r>
          </a:p>
        </p:txBody>
      </p:sp>
      <p:pic>
        <p:nvPicPr>
          <p:cNvPr id="12" name="Picture 11">
            <a:extLst>
              <a:ext uri="{FF2B5EF4-FFF2-40B4-BE49-F238E27FC236}">
                <a16:creationId xmlns:a16="http://schemas.microsoft.com/office/drawing/2014/main" id="{26B66DB5-3FE4-4DA1-BF51-0642C00BD71A}"/>
              </a:ext>
            </a:extLst>
          </p:cNvPr>
          <p:cNvPicPr>
            <a:picLocks noChangeAspect="1"/>
          </p:cNvPicPr>
          <p:nvPr/>
        </p:nvPicPr>
        <p:blipFill>
          <a:blip r:embed="rId2"/>
          <a:stretch>
            <a:fillRect/>
          </a:stretch>
        </p:blipFill>
        <p:spPr>
          <a:xfrm>
            <a:off x="0" y="0"/>
            <a:ext cx="9144000" cy="5058933"/>
          </a:xfrm>
          <a:prstGeom prst="rect">
            <a:avLst/>
          </a:prstGeom>
        </p:spPr>
      </p:pic>
      <p:pic>
        <p:nvPicPr>
          <p:cNvPr id="13" name="Picture 7" descr="whitearrow.gif">
            <a:extLst>
              <a:ext uri="{FF2B5EF4-FFF2-40B4-BE49-F238E27FC236}">
                <a16:creationId xmlns:a16="http://schemas.microsoft.com/office/drawing/2014/main" id="{A456FC1B-11EE-42F4-8A46-4FB4DC5A85FA}"/>
              </a:ext>
            </a:extLst>
          </p:cNvPr>
          <p:cNvPicPr>
            <a:picLocks noChangeAspect="1"/>
          </p:cNvPicPr>
          <p:nvPr/>
        </p:nvPicPr>
        <p:blipFill>
          <a:blip r:embed="rId3" cstate="print"/>
          <a:srcRect/>
          <a:stretch>
            <a:fillRect/>
          </a:stretch>
        </p:blipFill>
        <p:spPr bwMode="auto">
          <a:xfrm>
            <a:off x="3377921" y="2865087"/>
            <a:ext cx="439737" cy="438150"/>
          </a:xfrm>
          <a:prstGeom prst="rect">
            <a:avLst/>
          </a:prstGeom>
          <a:noFill/>
          <a:ln w="9525">
            <a:noFill/>
            <a:miter lim="800000"/>
            <a:headEnd/>
            <a:tailEnd/>
          </a:ln>
        </p:spPr>
      </p:pic>
      <p:sp>
        <p:nvSpPr>
          <p:cNvPr id="2" name="Rectangle 1">
            <a:extLst>
              <a:ext uri="{FF2B5EF4-FFF2-40B4-BE49-F238E27FC236}">
                <a16:creationId xmlns:a16="http://schemas.microsoft.com/office/drawing/2014/main" id="{49D48501-BC46-4B11-8C0C-7F9367FA9539}"/>
              </a:ext>
            </a:extLst>
          </p:cNvPr>
          <p:cNvSpPr/>
          <p:nvPr/>
        </p:nvSpPr>
        <p:spPr>
          <a:xfrm>
            <a:off x="8271641" y="231228"/>
            <a:ext cx="756745" cy="2633859"/>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B7A7F02-7544-48CD-A60D-BA5BE80FB8B0}"/>
              </a:ext>
            </a:extLst>
          </p:cNvPr>
          <p:cNvSpPr/>
          <p:nvPr/>
        </p:nvSpPr>
        <p:spPr>
          <a:xfrm>
            <a:off x="8271640" y="3084162"/>
            <a:ext cx="756745" cy="1277501"/>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50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055D60F6-D2C0-42FA-A627-66E48C2DA18D}" type="slidenum">
              <a:rPr lang="en-US" smtClean="0"/>
              <a:pPr>
                <a:defRPr/>
              </a:pPr>
              <a:t>35</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pic>
        <p:nvPicPr>
          <p:cNvPr id="12" name="Picture 11">
            <a:extLst>
              <a:ext uri="{FF2B5EF4-FFF2-40B4-BE49-F238E27FC236}">
                <a16:creationId xmlns:a16="http://schemas.microsoft.com/office/drawing/2014/main" id="{89E053D6-5A4F-426D-BC2D-2712CEEC52B0}"/>
              </a:ext>
            </a:extLst>
          </p:cNvPr>
          <p:cNvPicPr>
            <a:picLocks noChangeAspect="1"/>
          </p:cNvPicPr>
          <p:nvPr/>
        </p:nvPicPr>
        <p:blipFill>
          <a:blip r:embed="rId2"/>
          <a:stretch>
            <a:fillRect/>
          </a:stretch>
        </p:blipFill>
        <p:spPr>
          <a:xfrm>
            <a:off x="0" y="0"/>
            <a:ext cx="9144000" cy="5058933"/>
          </a:xfrm>
          <a:prstGeom prst="rect">
            <a:avLst/>
          </a:prstGeom>
        </p:spPr>
      </p:pic>
      <p:pic>
        <p:nvPicPr>
          <p:cNvPr id="13" name="Picture 7" descr="whitearrow.gif">
            <a:extLst>
              <a:ext uri="{FF2B5EF4-FFF2-40B4-BE49-F238E27FC236}">
                <a16:creationId xmlns:a16="http://schemas.microsoft.com/office/drawing/2014/main" id="{E7F1CB0C-97FA-4070-9043-0C3DD8A01A01}"/>
              </a:ext>
            </a:extLst>
          </p:cNvPr>
          <p:cNvPicPr>
            <a:picLocks noChangeAspect="1"/>
          </p:cNvPicPr>
          <p:nvPr/>
        </p:nvPicPr>
        <p:blipFill>
          <a:blip r:embed="rId3" cstate="print"/>
          <a:srcRect/>
          <a:stretch>
            <a:fillRect/>
          </a:stretch>
        </p:blipFill>
        <p:spPr bwMode="auto">
          <a:xfrm>
            <a:off x="3377921" y="2865087"/>
            <a:ext cx="439737" cy="438150"/>
          </a:xfrm>
          <a:prstGeom prst="rect">
            <a:avLst/>
          </a:prstGeom>
          <a:noFill/>
          <a:ln w="9525">
            <a:noFill/>
            <a:miter lim="800000"/>
            <a:headEnd/>
            <a:tailEnd/>
          </a:ln>
        </p:spPr>
      </p:pic>
      <p:sp>
        <p:nvSpPr>
          <p:cNvPr id="10" name="TextBox 9"/>
          <p:cNvSpPr txBox="1"/>
          <p:nvPr/>
        </p:nvSpPr>
        <p:spPr>
          <a:xfrm>
            <a:off x="457200" y="5894685"/>
            <a:ext cx="8229600" cy="461665"/>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Buttons to “pop up” controls are on the left side of the map.</a:t>
            </a:r>
          </a:p>
        </p:txBody>
      </p:sp>
      <p:sp>
        <p:nvSpPr>
          <p:cNvPr id="14" name="Rectangle 13">
            <a:extLst>
              <a:ext uri="{FF2B5EF4-FFF2-40B4-BE49-F238E27FC236}">
                <a16:creationId xmlns:a16="http://schemas.microsoft.com/office/drawing/2014/main" id="{A92A82C8-934D-4014-B536-263A27BB8217}"/>
              </a:ext>
            </a:extLst>
          </p:cNvPr>
          <p:cNvSpPr/>
          <p:nvPr/>
        </p:nvSpPr>
        <p:spPr>
          <a:xfrm>
            <a:off x="52550" y="210207"/>
            <a:ext cx="1040524" cy="2532994"/>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74CF1B20-EF0A-418C-937A-E3B16507F799}" type="slidenum">
              <a:rPr lang="en-US" smtClean="0"/>
              <a:pPr>
                <a:defRPr/>
              </a:pPr>
              <a:t>36</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pic>
        <p:nvPicPr>
          <p:cNvPr id="13" name="Picture 12">
            <a:extLst>
              <a:ext uri="{FF2B5EF4-FFF2-40B4-BE49-F238E27FC236}">
                <a16:creationId xmlns:a16="http://schemas.microsoft.com/office/drawing/2014/main" id="{A200333F-9EEA-4800-B349-EF29FE7EAEA6}"/>
              </a:ext>
            </a:extLst>
          </p:cNvPr>
          <p:cNvPicPr>
            <a:picLocks noChangeAspect="1"/>
          </p:cNvPicPr>
          <p:nvPr/>
        </p:nvPicPr>
        <p:blipFill>
          <a:blip r:embed="rId2"/>
          <a:stretch>
            <a:fillRect/>
          </a:stretch>
        </p:blipFill>
        <p:spPr>
          <a:xfrm>
            <a:off x="0" y="0"/>
            <a:ext cx="9144000" cy="5058933"/>
          </a:xfrm>
          <a:prstGeom prst="rect">
            <a:avLst/>
          </a:prstGeom>
        </p:spPr>
      </p:pic>
      <p:pic>
        <p:nvPicPr>
          <p:cNvPr id="14" name="Picture 7" descr="whitearrow.gif">
            <a:extLst>
              <a:ext uri="{FF2B5EF4-FFF2-40B4-BE49-F238E27FC236}">
                <a16:creationId xmlns:a16="http://schemas.microsoft.com/office/drawing/2014/main" id="{C940ED3D-F11E-4E31-B89E-7421135867C3}"/>
              </a:ext>
            </a:extLst>
          </p:cNvPr>
          <p:cNvPicPr>
            <a:picLocks noChangeAspect="1"/>
          </p:cNvPicPr>
          <p:nvPr/>
        </p:nvPicPr>
        <p:blipFill>
          <a:blip r:embed="rId3" cstate="print"/>
          <a:srcRect/>
          <a:stretch>
            <a:fillRect/>
          </a:stretch>
        </p:blipFill>
        <p:spPr bwMode="auto">
          <a:xfrm>
            <a:off x="3377921" y="2865087"/>
            <a:ext cx="439737" cy="438150"/>
          </a:xfrm>
          <a:prstGeom prst="rect">
            <a:avLst/>
          </a:prstGeom>
          <a:noFill/>
          <a:ln w="9525">
            <a:noFill/>
            <a:miter lim="800000"/>
            <a:headEnd/>
            <a:tailEnd/>
          </a:ln>
        </p:spPr>
      </p:pic>
      <p:sp>
        <p:nvSpPr>
          <p:cNvPr id="11" name="TextBox 10"/>
          <p:cNvSpPr txBox="1"/>
          <p:nvPr/>
        </p:nvSpPr>
        <p:spPr>
          <a:xfrm>
            <a:off x="457200" y="5538470"/>
            <a:ext cx="8229600" cy="830997"/>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Click the “Preferences” button to pop up a window with those controls.</a:t>
            </a:r>
          </a:p>
        </p:txBody>
      </p:sp>
      <p:sp>
        <p:nvSpPr>
          <p:cNvPr id="18" name="Rectangle 17">
            <a:extLst>
              <a:ext uri="{FF2B5EF4-FFF2-40B4-BE49-F238E27FC236}">
                <a16:creationId xmlns:a16="http://schemas.microsoft.com/office/drawing/2014/main" id="{EAE1FD8D-E50C-4DA2-A885-EAFDB0C55FDC}"/>
              </a:ext>
            </a:extLst>
          </p:cNvPr>
          <p:cNvSpPr/>
          <p:nvPr/>
        </p:nvSpPr>
        <p:spPr>
          <a:xfrm>
            <a:off x="78827" y="662152"/>
            <a:ext cx="940676" cy="231227"/>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E84BFDC5-445A-4D05-BFF6-AEB6A070B065}"/>
              </a:ext>
            </a:extLst>
          </p:cNvPr>
          <p:cNvSpPr/>
          <p:nvPr/>
        </p:nvSpPr>
        <p:spPr>
          <a:xfrm rot="12601284">
            <a:off x="809190" y="1165070"/>
            <a:ext cx="2114970" cy="3900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25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750"/>
                            </p:stCondLst>
                            <p:childTnLst>
                              <p:par>
                                <p:cTn id="9" presetID="22" presetClass="entr" presetSubtype="2" fill="hold" grpId="0" nodeType="afterEffect">
                                  <p:stCondLst>
                                    <p:cond delay="250"/>
                                  </p:stCondLst>
                                  <p:childTnLst>
                                    <p:set>
                                      <p:cBhvr>
                                        <p:cTn id="10" dur="1" fill="hold">
                                          <p:stCondLst>
                                            <p:cond delay="0"/>
                                          </p:stCondLst>
                                        </p:cTn>
                                        <p:tgtEl>
                                          <p:spTgt spid="18"/>
                                        </p:tgtEl>
                                        <p:attrNameLst>
                                          <p:attrName>style.visibility</p:attrName>
                                        </p:attrNameLst>
                                      </p:cBhvr>
                                      <p:to>
                                        <p:strVal val="visible"/>
                                      </p:to>
                                    </p:set>
                                    <p:animEffect transition="in" filter="wipe(right)">
                                      <p:cBhvr>
                                        <p:cTn id="1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147086C9-3248-46C8-824F-313353B348C8}" type="slidenum">
              <a:rPr lang="en-US" smtClean="0"/>
              <a:pPr>
                <a:defRPr/>
              </a:pPr>
              <a:t>37</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pic>
        <p:nvPicPr>
          <p:cNvPr id="10" name="Picture 9">
            <a:extLst>
              <a:ext uri="{FF2B5EF4-FFF2-40B4-BE49-F238E27FC236}">
                <a16:creationId xmlns:a16="http://schemas.microsoft.com/office/drawing/2014/main" id="{38119E5C-BB80-4638-9221-22E2F16B313E}"/>
              </a:ext>
            </a:extLst>
          </p:cNvPr>
          <p:cNvPicPr>
            <a:picLocks noChangeAspect="1"/>
          </p:cNvPicPr>
          <p:nvPr/>
        </p:nvPicPr>
        <p:blipFill>
          <a:blip r:embed="rId2"/>
          <a:stretch>
            <a:fillRect/>
          </a:stretch>
        </p:blipFill>
        <p:spPr>
          <a:xfrm>
            <a:off x="0" y="0"/>
            <a:ext cx="9144000" cy="5058933"/>
          </a:xfrm>
          <a:prstGeom prst="rect">
            <a:avLst/>
          </a:prstGeom>
        </p:spPr>
      </p:pic>
      <p:pic>
        <p:nvPicPr>
          <p:cNvPr id="13" name="Picture 7" descr="whitearrow.gif">
            <a:extLst>
              <a:ext uri="{FF2B5EF4-FFF2-40B4-BE49-F238E27FC236}">
                <a16:creationId xmlns:a16="http://schemas.microsoft.com/office/drawing/2014/main" id="{A7F5BCFE-C73B-452B-9491-7FCD2FEFF62F}"/>
              </a:ext>
            </a:extLst>
          </p:cNvPr>
          <p:cNvPicPr>
            <a:picLocks noChangeAspect="1"/>
          </p:cNvPicPr>
          <p:nvPr/>
        </p:nvPicPr>
        <p:blipFill>
          <a:blip r:embed="rId3" cstate="print"/>
          <a:srcRect/>
          <a:stretch>
            <a:fillRect/>
          </a:stretch>
        </p:blipFill>
        <p:spPr bwMode="auto">
          <a:xfrm>
            <a:off x="3377921" y="2865087"/>
            <a:ext cx="439737" cy="438150"/>
          </a:xfrm>
          <a:prstGeom prst="rect">
            <a:avLst/>
          </a:prstGeom>
          <a:noFill/>
          <a:ln w="9525">
            <a:noFill/>
            <a:miter lim="800000"/>
            <a:headEnd/>
            <a:tailEnd/>
          </a:ln>
        </p:spPr>
      </p:pic>
      <p:sp>
        <p:nvSpPr>
          <p:cNvPr id="18" name="Rectangle 17">
            <a:extLst>
              <a:ext uri="{FF2B5EF4-FFF2-40B4-BE49-F238E27FC236}">
                <a16:creationId xmlns:a16="http://schemas.microsoft.com/office/drawing/2014/main" id="{4826189A-25E0-43C0-8F86-F75C425F921E}"/>
              </a:ext>
            </a:extLst>
          </p:cNvPr>
          <p:cNvSpPr/>
          <p:nvPr/>
        </p:nvSpPr>
        <p:spPr>
          <a:xfrm>
            <a:off x="78827" y="662152"/>
            <a:ext cx="940676" cy="231227"/>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32C50DB-BBDF-4D43-B057-DC7C3B6F3B91}"/>
              </a:ext>
            </a:extLst>
          </p:cNvPr>
          <p:cNvPicPr>
            <a:picLocks noChangeAspect="1"/>
          </p:cNvPicPr>
          <p:nvPr/>
        </p:nvPicPr>
        <p:blipFill>
          <a:blip r:embed="rId4"/>
          <a:stretch>
            <a:fillRect/>
          </a:stretch>
        </p:blipFill>
        <p:spPr>
          <a:xfrm>
            <a:off x="2385563" y="772791"/>
            <a:ext cx="5845670" cy="5053160"/>
          </a:xfrm>
          <a:prstGeom prst="rect">
            <a:avLst/>
          </a:prstGeom>
        </p:spPr>
      </p:pic>
      <p:sp>
        <p:nvSpPr>
          <p:cNvPr id="14" name="Arrow: Right 13">
            <a:extLst>
              <a:ext uri="{FF2B5EF4-FFF2-40B4-BE49-F238E27FC236}">
                <a16:creationId xmlns:a16="http://schemas.microsoft.com/office/drawing/2014/main" id="{F5CDADA9-96DA-47DA-BE82-2C64EA981100}"/>
              </a:ext>
            </a:extLst>
          </p:cNvPr>
          <p:cNvSpPr/>
          <p:nvPr/>
        </p:nvSpPr>
        <p:spPr>
          <a:xfrm rot="1307031">
            <a:off x="854773" y="863277"/>
            <a:ext cx="1618896" cy="3900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57200" y="5156021"/>
            <a:ext cx="8229600" cy="1200329"/>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A new window containing the </a:t>
            </a:r>
            <a:r>
              <a:rPr lang="en-US" sz="2400" u="sng" dirty="0">
                <a:solidFill>
                  <a:schemeClr val="bg1"/>
                </a:solidFill>
              </a:rPr>
              <a:t>preference controls </a:t>
            </a:r>
            <a:r>
              <a:rPr lang="en-US" sz="2400" dirty="0">
                <a:solidFill>
                  <a:schemeClr val="bg1"/>
                </a:solidFill>
              </a:rPr>
              <a:t>will appear. For ease of viewing, we’ll zoom in and focus on each section of this window individually.</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750"/>
                            </p:stCondLst>
                            <p:childTnLst>
                              <p:par>
                                <p:cTn id="9" presetID="22" presetClass="entr" presetSubtype="8" fill="hold" grpId="0" nodeType="after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500"/>
                            </p:stCondLst>
                            <p:childTnLst>
                              <p:par>
                                <p:cTn id="13" presetID="22" presetClass="entr" presetSubtype="8" fill="hold" nodeType="afterEffect">
                                  <p:stCondLst>
                                    <p:cond delay="25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4A67513-5AFE-41D4-ADF7-FA7450BB367B}"/>
              </a:ext>
            </a:extLst>
          </p:cNvPr>
          <p:cNvPicPr>
            <a:picLocks noChangeAspect="1"/>
          </p:cNvPicPr>
          <p:nvPr/>
        </p:nvPicPr>
        <p:blipFill>
          <a:blip r:embed="rId2"/>
          <a:stretch>
            <a:fillRect/>
          </a:stretch>
        </p:blipFill>
        <p:spPr>
          <a:xfrm>
            <a:off x="743428" y="119476"/>
            <a:ext cx="7657143" cy="6619048"/>
          </a:xfrm>
          <a:prstGeom prst="rect">
            <a:avLst/>
          </a:prstGeom>
        </p:spPr>
      </p:pic>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71268013-8F05-44E1-A1E5-8389B7DE2EF5}" type="slidenum">
              <a:rPr lang="en-US" smtClean="0"/>
              <a:pPr>
                <a:defRPr/>
              </a:pPr>
              <a:t>38</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sp>
        <p:nvSpPr>
          <p:cNvPr id="11" name="TextBox 10"/>
          <p:cNvSpPr txBox="1"/>
          <p:nvPr/>
        </p:nvSpPr>
        <p:spPr>
          <a:xfrm>
            <a:off x="457200" y="4048026"/>
            <a:ext cx="8229600" cy="2308324"/>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a:defRPr/>
            </a:pPr>
            <a:r>
              <a:rPr lang="en-US" sz="2400" dirty="0">
                <a:solidFill>
                  <a:schemeClr val="bg1"/>
                </a:solidFill>
              </a:rPr>
              <a:t>The “Project Title, ID and Keywords” section is used to change those values. Note the rules for the ID and keywords. Some find these randomly generated strings challenging and prefer something more memorable. Changing these will cause an updated copy of the email introducing your project to be sent to you. We’ll leave them for now. </a:t>
            </a:r>
          </a:p>
        </p:txBody>
      </p:sp>
      <p:sp>
        <p:nvSpPr>
          <p:cNvPr id="10" name="Rectangle 9">
            <a:extLst>
              <a:ext uri="{FF2B5EF4-FFF2-40B4-BE49-F238E27FC236}">
                <a16:creationId xmlns:a16="http://schemas.microsoft.com/office/drawing/2014/main" id="{BD302F9E-6B44-417D-9670-9B8BBE0CA882}"/>
              </a:ext>
            </a:extLst>
          </p:cNvPr>
          <p:cNvSpPr/>
          <p:nvPr/>
        </p:nvSpPr>
        <p:spPr>
          <a:xfrm>
            <a:off x="698500" y="1881419"/>
            <a:ext cx="7746999" cy="2074631"/>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F942564-DE35-4699-9E43-3B37F04DB47B}"/>
              </a:ext>
            </a:extLst>
          </p:cNvPr>
          <p:cNvSpPr/>
          <p:nvPr/>
        </p:nvSpPr>
        <p:spPr>
          <a:xfrm>
            <a:off x="698501" y="1322618"/>
            <a:ext cx="1892300" cy="558801"/>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750"/>
                            </p:stCondLst>
                            <p:childTnLst>
                              <p:par>
                                <p:cTn id="9" presetID="22" presetClass="entr" presetSubtype="8"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825F3F-8617-43C7-8A41-8A836D95FD5A}"/>
              </a:ext>
            </a:extLst>
          </p:cNvPr>
          <p:cNvPicPr>
            <a:picLocks noChangeAspect="1"/>
          </p:cNvPicPr>
          <p:nvPr/>
        </p:nvPicPr>
        <p:blipFill>
          <a:blip r:embed="rId2"/>
          <a:stretch>
            <a:fillRect/>
          </a:stretch>
        </p:blipFill>
        <p:spPr>
          <a:xfrm>
            <a:off x="698500" y="-288098"/>
            <a:ext cx="7657143" cy="6619048"/>
          </a:xfrm>
          <a:prstGeom prst="rect">
            <a:avLst/>
          </a:prstGeom>
        </p:spPr>
      </p:pic>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374D476D-9AE1-433D-8705-80BEAB6D9989}" type="slidenum">
              <a:rPr lang="en-US" smtClean="0"/>
              <a:pPr>
                <a:defRPr/>
              </a:pPr>
              <a:t>39</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sp>
        <p:nvSpPr>
          <p:cNvPr id="11" name="TextBox 10"/>
          <p:cNvSpPr txBox="1"/>
          <p:nvPr/>
        </p:nvSpPr>
        <p:spPr>
          <a:xfrm>
            <a:off x="457200" y="5156021"/>
            <a:ext cx="8229600" cy="1200329"/>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Sometimes the project will send emails to you. You can create a list of addresses using the “CC Manager Email” controls so others also receive these emails.</a:t>
            </a:r>
          </a:p>
        </p:txBody>
      </p:sp>
      <p:sp>
        <p:nvSpPr>
          <p:cNvPr id="9" name="Rectangle 8">
            <a:extLst>
              <a:ext uri="{FF2B5EF4-FFF2-40B4-BE49-F238E27FC236}">
                <a16:creationId xmlns:a16="http://schemas.microsoft.com/office/drawing/2014/main" id="{0EF951ED-896D-4FFF-90D7-0DCB3D88F76B}"/>
              </a:ext>
            </a:extLst>
          </p:cNvPr>
          <p:cNvSpPr/>
          <p:nvPr/>
        </p:nvSpPr>
        <p:spPr>
          <a:xfrm>
            <a:off x="698500" y="3403690"/>
            <a:ext cx="7746999" cy="1387206"/>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E31AD36-E1BC-4F3D-AF40-FEA667168846}"/>
              </a:ext>
            </a:extLst>
          </p:cNvPr>
          <p:cNvSpPr/>
          <p:nvPr/>
        </p:nvSpPr>
        <p:spPr>
          <a:xfrm>
            <a:off x="698501" y="914400"/>
            <a:ext cx="1892300" cy="558801"/>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25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9AFF36F4-E34F-493B-B0DA-3AD74268F1F8}"/>
              </a:ext>
            </a:extLst>
          </p:cNvPr>
          <p:cNvSpPr txBox="1"/>
          <p:nvPr/>
        </p:nvSpPr>
        <p:spPr>
          <a:xfrm>
            <a:off x="5491871" y="3244334"/>
            <a:ext cx="2693662" cy="369332"/>
          </a:xfrm>
          <a:prstGeom prst="rect">
            <a:avLst/>
          </a:prstGeom>
          <a:noFill/>
        </p:spPr>
        <p:txBody>
          <a:bodyPr wrap="square" rtlCol="0">
            <a:spAutoFit/>
          </a:bodyPr>
          <a:lstStyle/>
          <a:p>
            <a:r>
              <a:rPr lang="en-US" dirty="0"/>
              <a:t>Create a New Project</a:t>
            </a:r>
          </a:p>
        </p:txBody>
      </p:sp>
      <p:sp>
        <p:nvSpPr>
          <p:cNvPr id="3" name="Date Placeholder 2"/>
          <p:cNvSpPr>
            <a:spLocks noGrp="1"/>
          </p:cNvSpPr>
          <p:nvPr>
            <p:ph type="dt" sz="quarter" idx="10"/>
          </p:nvPr>
        </p:nvSpPr>
        <p:spPr/>
        <p:txBody>
          <a:bodyPr/>
          <a:lstStyle/>
          <a:p>
            <a:pPr>
              <a:defRPr/>
            </a:pPr>
            <a:r>
              <a:rPr lang="en-US"/>
              <a:t>2023-10-16</a:t>
            </a:r>
            <a:endParaRPr lang="en-US" dirty="0"/>
          </a:p>
        </p:txBody>
      </p:sp>
      <p:sp>
        <p:nvSpPr>
          <p:cNvPr id="4" name="Slide Number Placeholder 3"/>
          <p:cNvSpPr>
            <a:spLocks noGrp="1"/>
          </p:cNvSpPr>
          <p:nvPr>
            <p:ph type="sldNum" sz="quarter" idx="12"/>
          </p:nvPr>
        </p:nvSpPr>
        <p:spPr/>
        <p:txBody>
          <a:bodyPr/>
          <a:lstStyle/>
          <a:p>
            <a:pPr>
              <a:defRPr/>
            </a:pPr>
            <a:fld id="{2A4BC3C7-3AC9-423C-B547-AE72DAAB011C}" type="slidenum">
              <a:rPr lang="en-US" smtClean="0"/>
              <a:pPr>
                <a:defRPr/>
              </a:pPr>
              <a:t>4</a:t>
            </a:fld>
            <a:endParaRPr lang="en-US"/>
          </a:p>
        </p:txBody>
      </p:sp>
      <p:sp>
        <p:nvSpPr>
          <p:cNvPr id="5" name="Footer Placeholder 4"/>
          <p:cNvSpPr>
            <a:spLocks noGrp="1"/>
          </p:cNvSpPr>
          <p:nvPr>
            <p:ph type="ftr" sz="quarter" idx="11"/>
          </p:nvPr>
        </p:nvSpPr>
        <p:spPr/>
        <p:txBody>
          <a:bodyPr/>
          <a:lstStyle/>
          <a:p>
            <a:pPr>
              <a:defRPr/>
            </a:pPr>
            <a:r>
              <a:rPr lang="en-US"/>
              <a:t>Step 1 : Creating a Project</a:t>
            </a:r>
          </a:p>
        </p:txBody>
      </p:sp>
      <p:sp>
        <p:nvSpPr>
          <p:cNvPr id="6" name="TextBox 5"/>
          <p:cNvSpPr txBox="1"/>
          <p:nvPr/>
        </p:nvSpPr>
        <p:spPr>
          <a:xfrm>
            <a:off x="457200" y="5525353"/>
            <a:ext cx="8229600" cy="830997"/>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marL="3175" indent="-3175">
              <a:spcBef>
                <a:spcPct val="50000"/>
              </a:spcBef>
              <a:defRPr/>
            </a:pPr>
            <a:r>
              <a:rPr lang="en-US" sz="2400" dirty="0"/>
              <a:t>Start at the OPUS Projects gateway page:</a:t>
            </a:r>
            <a:br>
              <a:rPr lang="en-US" sz="2400" dirty="0"/>
            </a:br>
            <a:r>
              <a:rPr lang="en-US" sz="2400" dirty="0">
                <a:solidFill>
                  <a:srgbClr val="FFFFFF"/>
                </a:solidFill>
              </a:rPr>
              <a:t>https://geodesy.noaa.gov/OPUS-Projects/OpusProjects.shtml</a:t>
            </a:r>
          </a:p>
        </p:txBody>
      </p:sp>
      <p:pic>
        <p:nvPicPr>
          <p:cNvPr id="9" name="Picture 8">
            <a:extLst>
              <a:ext uri="{FF2B5EF4-FFF2-40B4-BE49-F238E27FC236}">
                <a16:creationId xmlns:a16="http://schemas.microsoft.com/office/drawing/2014/main" id="{2915AA2C-63AB-4117-8A0B-66EE28CF1A13}"/>
              </a:ext>
            </a:extLst>
          </p:cNvPr>
          <p:cNvPicPr>
            <a:picLocks noChangeAspect="1"/>
          </p:cNvPicPr>
          <p:nvPr/>
        </p:nvPicPr>
        <p:blipFill>
          <a:blip r:embed="rId3"/>
          <a:stretch>
            <a:fillRect/>
          </a:stretch>
        </p:blipFill>
        <p:spPr>
          <a:xfrm>
            <a:off x="4437617" y="350256"/>
            <a:ext cx="4249183" cy="5097840"/>
          </a:xfrm>
          <a:prstGeom prst="rect">
            <a:avLst/>
          </a:prstGeom>
        </p:spPr>
      </p:pic>
      <p:pic>
        <p:nvPicPr>
          <p:cNvPr id="12" name="Picture 11">
            <a:extLst>
              <a:ext uri="{FF2B5EF4-FFF2-40B4-BE49-F238E27FC236}">
                <a16:creationId xmlns:a16="http://schemas.microsoft.com/office/drawing/2014/main" id="{62788941-8322-497E-A4E4-C0AFB10834B8}"/>
              </a:ext>
            </a:extLst>
          </p:cNvPr>
          <p:cNvPicPr>
            <a:picLocks noChangeAspect="1"/>
          </p:cNvPicPr>
          <p:nvPr/>
        </p:nvPicPr>
        <p:blipFill>
          <a:blip r:embed="rId4"/>
          <a:stretch>
            <a:fillRect/>
          </a:stretch>
        </p:blipFill>
        <p:spPr>
          <a:xfrm>
            <a:off x="2761072" y="350256"/>
            <a:ext cx="1434212" cy="5097840"/>
          </a:xfrm>
          <a:prstGeom prst="rect">
            <a:avLst/>
          </a:prstGeom>
        </p:spPr>
      </p:pic>
      <p:pic>
        <p:nvPicPr>
          <p:cNvPr id="14" name="Picture 13">
            <a:extLst>
              <a:ext uri="{FF2B5EF4-FFF2-40B4-BE49-F238E27FC236}">
                <a16:creationId xmlns:a16="http://schemas.microsoft.com/office/drawing/2014/main" id="{EB75C57B-48C3-4121-99A3-40BFF7BB6283}"/>
              </a:ext>
            </a:extLst>
          </p:cNvPr>
          <p:cNvPicPr>
            <a:picLocks noChangeAspect="1"/>
          </p:cNvPicPr>
          <p:nvPr/>
        </p:nvPicPr>
        <p:blipFill>
          <a:blip r:embed="rId5"/>
          <a:stretch>
            <a:fillRect/>
          </a:stretch>
        </p:blipFill>
        <p:spPr>
          <a:xfrm>
            <a:off x="133987" y="350256"/>
            <a:ext cx="2384752" cy="5097840"/>
          </a:xfrm>
          <a:prstGeom prst="rect">
            <a:avLst/>
          </a:prstGeom>
        </p:spPr>
      </p:pic>
      <p:sp>
        <p:nvSpPr>
          <p:cNvPr id="16" name="Oval 15">
            <a:extLst>
              <a:ext uri="{FF2B5EF4-FFF2-40B4-BE49-F238E27FC236}">
                <a16:creationId xmlns:a16="http://schemas.microsoft.com/office/drawing/2014/main" id="{210AFF5B-6119-4BCF-8650-40B80B8E546E}"/>
              </a:ext>
            </a:extLst>
          </p:cNvPr>
          <p:cNvSpPr/>
          <p:nvPr/>
        </p:nvSpPr>
        <p:spPr>
          <a:xfrm>
            <a:off x="133987" y="4230253"/>
            <a:ext cx="1152546" cy="1045940"/>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9621E376-E977-4F8D-9D4A-9F73134A4E58}"/>
              </a:ext>
            </a:extLst>
          </p:cNvPr>
          <p:cNvSpPr/>
          <p:nvPr/>
        </p:nvSpPr>
        <p:spPr>
          <a:xfrm>
            <a:off x="2576841" y="2978150"/>
            <a:ext cx="864859" cy="205894"/>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078EB937-C8A2-4382-87A9-6D324B34F152}"/>
              </a:ext>
            </a:extLst>
          </p:cNvPr>
          <p:cNvCxnSpPr>
            <a:cxnSpLocks/>
            <a:stCxn id="16" idx="7"/>
            <a:endCxn id="17" idx="3"/>
          </p:cNvCxnSpPr>
          <p:nvPr/>
        </p:nvCxnSpPr>
        <p:spPr>
          <a:xfrm flipV="1">
            <a:off x="1117747" y="3153892"/>
            <a:ext cx="1585750" cy="1229535"/>
          </a:xfrm>
          <a:prstGeom prst="straightConnector1">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949F3AC-AB91-4C5D-B6D6-C355164A7934}"/>
              </a:ext>
            </a:extLst>
          </p:cNvPr>
          <p:cNvCxnSpPr>
            <a:cxnSpLocks/>
            <a:stCxn id="17" idx="7"/>
            <a:endCxn id="2" idx="2"/>
          </p:cNvCxnSpPr>
          <p:nvPr/>
        </p:nvCxnSpPr>
        <p:spPr>
          <a:xfrm flipV="1">
            <a:off x="3315044" y="2598637"/>
            <a:ext cx="1024743" cy="409665"/>
          </a:xfrm>
          <a:prstGeom prst="straightConnector1">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259EE80C-C142-498B-8308-2CAEA7F35FF2}"/>
              </a:ext>
            </a:extLst>
          </p:cNvPr>
          <p:cNvSpPr txBox="1"/>
          <p:nvPr/>
        </p:nvSpPr>
        <p:spPr>
          <a:xfrm rot="21392085">
            <a:off x="450063" y="1025392"/>
            <a:ext cx="2000250" cy="369332"/>
          </a:xfrm>
          <a:prstGeom prst="rect">
            <a:avLst/>
          </a:prstGeom>
          <a:noFill/>
        </p:spPr>
        <p:txBody>
          <a:bodyPr wrap="square" rtlCol="0">
            <a:spAutoFit/>
          </a:bodyPr>
          <a:lstStyle/>
          <a:p>
            <a:r>
              <a:rPr lang="en-US" dirty="0">
                <a:solidFill>
                  <a:srgbClr val="FF0000"/>
                </a:solidFill>
              </a:rPr>
              <a:t>NGS Home Page</a:t>
            </a:r>
          </a:p>
        </p:txBody>
      </p:sp>
      <p:sp>
        <p:nvSpPr>
          <p:cNvPr id="15" name="Oval 14">
            <a:extLst>
              <a:ext uri="{FF2B5EF4-FFF2-40B4-BE49-F238E27FC236}">
                <a16:creationId xmlns:a16="http://schemas.microsoft.com/office/drawing/2014/main" id="{819E15BC-BD01-4FD7-8DAF-BCBC9F5B93E3}"/>
              </a:ext>
            </a:extLst>
          </p:cNvPr>
          <p:cNvSpPr/>
          <p:nvPr/>
        </p:nvSpPr>
        <p:spPr>
          <a:xfrm>
            <a:off x="5516891" y="3714750"/>
            <a:ext cx="426709" cy="257175"/>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3ADEBA9B-1E17-B621-8AC3-F246CBCA240B}"/>
              </a:ext>
            </a:extLst>
          </p:cNvPr>
          <p:cNvSpPr/>
          <p:nvPr/>
        </p:nvSpPr>
        <p:spPr>
          <a:xfrm>
            <a:off x="4339787" y="2502711"/>
            <a:ext cx="608932" cy="191851"/>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Arrow Connector 25">
            <a:extLst>
              <a:ext uri="{FF2B5EF4-FFF2-40B4-BE49-F238E27FC236}">
                <a16:creationId xmlns:a16="http://schemas.microsoft.com/office/drawing/2014/main" id="{AFCFA577-FDB8-9D64-8E22-379EC08B7804}"/>
              </a:ext>
            </a:extLst>
          </p:cNvPr>
          <p:cNvCxnSpPr>
            <a:cxnSpLocks/>
            <a:stCxn id="2" idx="5"/>
          </p:cNvCxnSpPr>
          <p:nvPr/>
        </p:nvCxnSpPr>
        <p:spPr>
          <a:xfrm flipH="1">
            <a:off x="4749256" y="2666466"/>
            <a:ext cx="110287" cy="1102193"/>
          </a:xfrm>
          <a:prstGeom prst="straightConnector1">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25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750"/>
                            </p:stCondLst>
                            <p:childTnLst>
                              <p:par>
                                <p:cTn id="9" presetID="22" presetClass="entr" presetSubtype="8" fill="hold" grpId="0" nodeType="afterEffect">
                                  <p:stCondLst>
                                    <p:cond delay="25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500"/>
                            </p:stCondLst>
                            <p:childTnLst>
                              <p:par>
                                <p:cTn id="13" presetID="22" presetClass="entr" presetSubtype="8" fill="hold" grpId="0" nodeType="afterEffect">
                                  <p:stCondLst>
                                    <p:cond delay="25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2250"/>
                            </p:stCondLst>
                            <p:childTnLst>
                              <p:par>
                                <p:cTn id="17" presetID="22" presetClass="entr" presetSubtype="8" fill="hold" nodeType="afterEffect">
                                  <p:stCondLst>
                                    <p:cond delay="25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3000"/>
                            </p:stCondLst>
                            <p:childTnLst>
                              <p:par>
                                <p:cTn id="21" presetID="22" presetClass="entr" presetSubtype="8" fill="hold" nodeType="after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3750"/>
                            </p:stCondLst>
                            <p:childTnLst>
                              <p:par>
                                <p:cTn id="25" presetID="22" presetClass="entr" presetSubtype="8" fill="hold" grpId="0" nodeType="afterEffect">
                                  <p:stCondLst>
                                    <p:cond delay="25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4500"/>
                            </p:stCondLst>
                            <p:childTnLst>
                              <p:par>
                                <p:cTn id="29" presetID="22" presetClass="entr" presetSubtype="8" fill="hold" nodeType="afterEffect">
                                  <p:stCondLst>
                                    <p:cond delay="25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5250"/>
                            </p:stCondLst>
                            <p:childTnLst>
                              <p:par>
                                <p:cTn id="33" presetID="22" presetClass="entr" presetSubtype="8" fill="hold" nodeType="afterEffect">
                                  <p:stCondLst>
                                    <p:cond delay="2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6000"/>
                            </p:stCondLst>
                            <p:childTnLst>
                              <p:par>
                                <p:cTn id="37" presetID="22" presetClass="entr" presetSubtype="8" fill="hold" grpId="0" nodeType="afterEffect">
                                  <p:stCondLst>
                                    <p:cond delay="25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childTnLst>
                          </p:cTn>
                        </p:par>
                        <p:par>
                          <p:cTn id="40" fill="hold">
                            <p:stCondLst>
                              <p:cond delay="6750"/>
                            </p:stCondLst>
                            <p:childTnLst>
                              <p:par>
                                <p:cTn id="41" presetID="22" presetClass="entr" presetSubtype="1" fill="hold" nodeType="afterEffect">
                                  <p:stCondLst>
                                    <p:cond delay="25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childTnLst>
                          </p:cTn>
                        </p:par>
                        <p:par>
                          <p:cTn id="44" fill="hold">
                            <p:stCondLst>
                              <p:cond delay="7500"/>
                            </p:stCondLst>
                            <p:childTnLst>
                              <p:par>
                                <p:cTn id="45" presetID="22" presetClass="entr" presetSubtype="8" fill="hold" grpId="0" nodeType="after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3" grpId="0"/>
      <p:bldP spid="15" grpId="0" animBg="1"/>
      <p:bldP spid="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94F509-B762-4DA7-A0AF-7D2A21D5A014}"/>
              </a:ext>
            </a:extLst>
          </p:cNvPr>
          <p:cNvPicPr>
            <a:picLocks noChangeAspect="1"/>
          </p:cNvPicPr>
          <p:nvPr/>
        </p:nvPicPr>
        <p:blipFill>
          <a:blip r:embed="rId2"/>
          <a:stretch>
            <a:fillRect/>
          </a:stretch>
        </p:blipFill>
        <p:spPr>
          <a:xfrm>
            <a:off x="743428" y="81381"/>
            <a:ext cx="7657143" cy="6695238"/>
          </a:xfrm>
          <a:prstGeom prst="rect">
            <a:avLst/>
          </a:prstGeom>
        </p:spPr>
      </p:pic>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600705DC-EFD1-4CC6-86C6-EB872F5A865B}" type="slidenum">
              <a:rPr lang="en-US" smtClean="0"/>
              <a:pPr>
                <a:defRPr/>
              </a:pPr>
              <a:t>40</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sp>
        <p:nvSpPr>
          <p:cNvPr id="11" name="TextBox 10"/>
          <p:cNvSpPr txBox="1"/>
          <p:nvPr/>
        </p:nvSpPr>
        <p:spPr>
          <a:xfrm>
            <a:off x="457201" y="5156021"/>
            <a:ext cx="8229599" cy="1200329"/>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The “Data &amp; Solution Quality Thresholds” cause icons and table entries to be flagged if a mark’s solution results exceed a threshold thereby indicating potential problems.</a:t>
            </a:r>
          </a:p>
        </p:txBody>
      </p:sp>
      <p:sp>
        <p:nvSpPr>
          <p:cNvPr id="12" name="Rectangle 11">
            <a:extLst>
              <a:ext uri="{FF2B5EF4-FFF2-40B4-BE49-F238E27FC236}">
                <a16:creationId xmlns:a16="http://schemas.microsoft.com/office/drawing/2014/main" id="{F4D0741C-8CCC-4DF3-914E-3D280144C9D4}"/>
              </a:ext>
            </a:extLst>
          </p:cNvPr>
          <p:cNvSpPr/>
          <p:nvPr/>
        </p:nvSpPr>
        <p:spPr>
          <a:xfrm>
            <a:off x="698500" y="2108201"/>
            <a:ext cx="7746999" cy="1841500"/>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75C85A2-B4CD-4B35-A4EC-522C5692316F}"/>
              </a:ext>
            </a:extLst>
          </p:cNvPr>
          <p:cNvSpPr/>
          <p:nvPr/>
        </p:nvSpPr>
        <p:spPr>
          <a:xfrm>
            <a:off x="2070101" y="1293811"/>
            <a:ext cx="1892300" cy="558801"/>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25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20757A5-AF74-4D2F-B642-466570A0C833}"/>
              </a:ext>
            </a:extLst>
          </p:cNvPr>
          <p:cNvPicPr>
            <a:picLocks noChangeAspect="1"/>
          </p:cNvPicPr>
          <p:nvPr/>
        </p:nvPicPr>
        <p:blipFill>
          <a:blip r:embed="rId2"/>
          <a:stretch>
            <a:fillRect/>
          </a:stretch>
        </p:blipFill>
        <p:spPr>
          <a:xfrm>
            <a:off x="743428" y="81381"/>
            <a:ext cx="7657143" cy="6695238"/>
          </a:xfrm>
          <a:prstGeom prst="rect">
            <a:avLst/>
          </a:prstGeom>
        </p:spPr>
      </p:pic>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F47A881A-A1B8-4BF2-A12F-78F867FF5965}" type="slidenum">
              <a:rPr lang="en-US" smtClean="0"/>
              <a:pPr>
                <a:defRPr/>
              </a:pPr>
              <a:t>41</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sp>
        <p:nvSpPr>
          <p:cNvPr id="11" name="TextBox 10"/>
          <p:cNvSpPr txBox="1"/>
          <p:nvPr/>
        </p:nvSpPr>
        <p:spPr>
          <a:xfrm>
            <a:off x="457200" y="4786690"/>
            <a:ext cx="8229601" cy="1569660"/>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These thresholds are also applied to the OPUS solutions when project data files are uploaded.  If an OPUS solution exceeds a threshold, a separate email describing the condition is sent to the address on the upload form.</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1D14B-E9C8-4EC0-932D-5C8D4A92FBA0}"/>
              </a:ext>
            </a:extLst>
          </p:cNvPr>
          <p:cNvSpPr>
            <a:spLocks noGrp="1"/>
          </p:cNvSpPr>
          <p:nvPr>
            <p:ph type="title"/>
          </p:nvPr>
        </p:nvSpPr>
        <p:spPr/>
        <p:txBody>
          <a:bodyPr/>
          <a:lstStyle/>
          <a:p>
            <a:r>
              <a:rPr lang="en-US" dirty="0"/>
              <a:t>Sample “warning” email</a:t>
            </a:r>
          </a:p>
        </p:txBody>
      </p:sp>
      <p:sp>
        <p:nvSpPr>
          <p:cNvPr id="15" name="Date Placeholder 14"/>
          <p:cNvSpPr>
            <a:spLocks noGrp="1"/>
          </p:cNvSpPr>
          <p:nvPr>
            <p:ph type="dt" sz="half" idx="10"/>
          </p:nvPr>
        </p:nvSpPr>
        <p:spPr/>
        <p:txBody>
          <a:bodyPr/>
          <a:lstStyle/>
          <a:p>
            <a:pPr>
              <a:defRPr/>
            </a:pPr>
            <a:r>
              <a:rPr lang="en-US"/>
              <a:t>2023-10-16</a:t>
            </a:r>
            <a:endParaRPr lang="en-US" dirty="0"/>
          </a:p>
        </p:txBody>
      </p:sp>
      <p:sp>
        <p:nvSpPr>
          <p:cNvPr id="17" name="Footer Placeholder 16"/>
          <p:cNvSpPr>
            <a:spLocks noGrp="1"/>
          </p:cNvSpPr>
          <p:nvPr>
            <p:ph type="ftr" sz="quarter" idx="11"/>
          </p:nvPr>
        </p:nvSpPr>
        <p:spPr/>
        <p:txBody>
          <a:bodyPr/>
          <a:lstStyle/>
          <a:p>
            <a:pPr>
              <a:defRPr/>
            </a:pPr>
            <a:r>
              <a:rPr lang="en-US"/>
              <a:t>Step 1 : Creating a Project</a:t>
            </a:r>
          </a:p>
        </p:txBody>
      </p:sp>
      <p:sp>
        <p:nvSpPr>
          <p:cNvPr id="16" name="Slide Number Placeholder 15"/>
          <p:cNvSpPr>
            <a:spLocks noGrp="1"/>
          </p:cNvSpPr>
          <p:nvPr>
            <p:ph type="sldNum" sz="quarter" idx="12"/>
          </p:nvPr>
        </p:nvSpPr>
        <p:spPr/>
        <p:txBody>
          <a:bodyPr/>
          <a:lstStyle/>
          <a:p>
            <a:pPr>
              <a:defRPr/>
            </a:pPr>
            <a:fld id="{F47A881A-A1B8-4BF2-A12F-78F867FF5965}" type="slidenum">
              <a:rPr lang="en-US" smtClean="0"/>
              <a:pPr>
                <a:defRPr/>
              </a:pPr>
              <a:t>42</a:t>
            </a:fld>
            <a:endParaRPr lang="en-US"/>
          </a:p>
        </p:txBody>
      </p:sp>
      <p:sp>
        <p:nvSpPr>
          <p:cNvPr id="11" name="TextBox 10"/>
          <p:cNvSpPr txBox="1"/>
          <p:nvPr/>
        </p:nvSpPr>
        <p:spPr>
          <a:xfrm>
            <a:off x="601615" y="5161802"/>
            <a:ext cx="7940769" cy="1200329"/>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It is your responsibility to make your field teams aware of this possibility and that receiving one of these warnings does </a:t>
            </a:r>
            <a:r>
              <a:rPr lang="en-US" sz="2400" u="sng" dirty="0">
                <a:solidFill>
                  <a:schemeClr val="bg1"/>
                </a:solidFill>
              </a:rPr>
              <a:t>not</a:t>
            </a:r>
            <a:r>
              <a:rPr lang="en-US" sz="2400" dirty="0">
                <a:solidFill>
                  <a:schemeClr val="bg1"/>
                </a:solidFill>
              </a:rPr>
              <a:t> mean the data file was omitted from the project.</a:t>
            </a:r>
          </a:p>
        </p:txBody>
      </p:sp>
      <p:pic>
        <p:nvPicPr>
          <p:cNvPr id="12" name="Picture 2">
            <a:extLst>
              <a:ext uri="{FF2B5EF4-FFF2-40B4-BE49-F238E27FC236}">
                <a16:creationId xmlns:a16="http://schemas.microsoft.com/office/drawing/2014/main" id="{138C2D4D-7E54-4742-BC6C-CEE13C828759}"/>
              </a:ext>
            </a:extLst>
          </p:cNvPr>
          <p:cNvPicPr>
            <a:picLocks noChangeAspect="1" noChangeArrowheads="1"/>
          </p:cNvPicPr>
          <p:nvPr/>
        </p:nvPicPr>
        <p:blipFill rotWithShape="1">
          <a:blip r:embed="rId2" cstate="print"/>
          <a:srcRect l="21105" t="38390" r="21086" b="37194"/>
          <a:stretch/>
        </p:blipFill>
        <p:spPr bwMode="auto">
          <a:xfrm>
            <a:off x="449101" y="1371600"/>
            <a:ext cx="8245799" cy="3397439"/>
          </a:xfrm>
          <a:prstGeom prst="rect">
            <a:avLst/>
          </a:prstGeom>
          <a:noFill/>
          <a:ln w="9525">
            <a:solidFill>
              <a:schemeClr val="tx2"/>
            </a:solidFill>
            <a:miter lim="800000"/>
            <a:headEnd/>
            <a:tailEnd/>
          </a:ln>
        </p:spPr>
      </p:pic>
      <p:pic>
        <p:nvPicPr>
          <p:cNvPr id="13" name="Picture 2">
            <a:extLst>
              <a:ext uri="{FF2B5EF4-FFF2-40B4-BE49-F238E27FC236}">
                <a16:creationId xmlns:a16="http://schemas.microsoft.com/office/drawing/2014/main" id="{215E04D4-1961-4E09-B220-1CE44B787359}"/>
              </a:ext>
            </a:extLst>
          </p:cNvPr>
          <p:cNvPicPr>
            <a:picLocks noChangeAspect="1" noChangeArrowheads="1"/>
          </p:cNvPicPr>
          <p:nvPr/>
        </p:nvPicPr>
        <p:blipFill rotWithShape="1">
          <a:blip r:embed="rId2" cstate="print">
            <a:duotone>
              <a:prstClr val="black"/>
              <a:schemeClr val="accent6">
                <a:tint val="45000"/>
                <a:satMod val="400000"/>
              </a:schemeClr>
            </a:duotone>
          </a:blip>
          <a:srcRect l="21105" t="55506" r="21086" b="42743"/>
          <a:stretch/>
        </p:blipFill>
        <p:spPr bwMode="auto">
          <a:xfrm>
            <a:off x="449101" y="3753286"/>
            <a:ext cx="8245799" cy="243607"/>
          </a:xfrm>
          <a:prstGeom prst="rect">
            <a:avLst/>
          </a:prstGeom>
          <a:noFill/>
          <a:ln w="9525">
            <a:noFill/>
            <a:miter lim="800000"/>
            <a:headEnd/>
            <a:tailEnd/>
          </a:ln>
        </p:spPr>
      </p:pic>
    </p:spTree>
    <p:extLst>
      <p:ext uri="{BB962C8B-B14F-4D97-AF65-F5344CB8AC3E}">
        <p14:creationId xmlns:p14="http://schemas.microsoft.com/office/powerpoint/2010/main" val="22134983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5F92107-3770-4670-B125-AAA677595524}"/>
              </a:ext>
            </a:extLst>
          </p:cNvPr>
          <p:cNvPicPr>
            <a:picLocks noChangeAspect="1"/>
          </p:cNvPicPr>
          <p:nvPr/>
        </p:nvPicPr>
        <p:blipFill>
          <a:blip r:embed="rId2"/>
          <a:stretch>
            <a:fillRect/>
          </a:stretch>
        </p:blipFill>
        <p:spPr>
          <a:xfrm>
            <a:off x="686278" y="81381"/>
            <a:ext cx="7657143" cy="6695238"/>
          </a:xfrm>
          <a:prstGeom prst="rect">
            <a:avLst/>
          </a:prstGeom>
        </p:spPr>
      </p:pic>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06B22EFA-DD5A-454E-B08F-229CF506FA6A}" type="slidenum">
              <a:rPr lang="en-US" smtClean="0"/>
              <a:pPr>
                <a:defRPr/>
              </a:pPr>
              <a:t>43</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sp>
        <p:nvSpPr>
          <p:cNvPr id="12" name="TextBox 11"/>
          <p:cNvSpPr txBox="1"/>
          <p:nvPr/>
        </p:nvSpPr>
        <p:spPr>
          <a:xfrm>
            <a:off x="542262" y="4402209"/>
            <a:ext cx="8144538" cy="1938992"/>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This is a good time to set these values to your project’s specifications, if any.</a:t>
            </a:r>
          </a:p>
          <a:p>
            <a:pPr>
              <a:defRPr/>
            </a:pPr>
            <a:r>
              <a:rPr lang="en-US" sz="2400" dirty="0">
                <a:solidFill>
                  <a:schemeClr val="bg1"/>
                </a:solidFill>
              </a:rPr>
              <a:t>For training purposes only, let’s change the maximum height uncertainty to 0.060 m; the latitude and longitude uncertainties to 0.030 m.</a:t>
            </a:r>
          </a:p>
        </p:txBody>
      </p:sp>
      <p:sp>
        <p:nvSpPr>
          <p:cNvPr id="10" name="Rectangle 9">
            <a:extLst>
              <a:ext uri="{FF2B5EF4-FFF2-40B4-BE49-F238E27FC236}">
                <a16:creationId xmlns:a16="http://schemas.microsoft.com/office/drawing/2014/main" id="{6A323523-A51C-4ED3-9275-86C1811577E7}"/>
              </a:ext>
            </a:extLst>
          </p:cNvPr>
          <p:cNvSpPr/>
          <p:nvPr/>
        </p:nvSpPr>
        <p:spPr>
          <a:xfrm>
            <a:off x="3038484" y="3348674"/>
            <a:ext cx="439738"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800" b="1" dirty="0">
                <a:solidFill>
                  <a:srgbClr val="FF0000"/>
                </a:solidFill>
                <a:latin typeface="Calibri" panose="020F0502020204030204" pitchFamily="34" charset="0"/>
                <a:cs typeface="Calibri" panose="020F0502020204030204" pitchFamily="34" charset="0"/>
              </a:rPr>
              <a:t>0.060</a:t>
            </a:r>
          </a:p>
        </p:txBody>
      </p:sp>
      <p:sp>
        <p:nvSpPr>
          <p:cNvPr id="13" name="Rectangle 12">
            <a:extLst>
              <a:ext uri="{FF2B5EF4-FFF2-40B4-BE49-F238E27FC236}">
                <a16:creationId xmlns:a16="http://schemas.microsoft.com/office/drawing/2014/main" id="{5A29D413-654C-40A2-81C2-1E08E4F1F667}"/>
              </a:ext>
            </a:extLst>
          </p:cNvPr>
          <p:cNvSpPr/>
          <p:nvPr/>
        </p:nvSpPr>
        <p:spPr>
          <a:xfrm>
            <a:off x="3038484" y="3528899"/>
            <a:ext cx="439738"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800" b="1" dirty="0">
                <a:solidFill>
                  <a:srgbClr val="FF0000"/>
                </a:solidFill>
                <a:latin typeface="Calibri" panose="020F0502020204030204" pitchFamily="34" charset="0"/>
                <a:cs typeface="Calibri" panose="020F0502020204030204" pitchFamily="34" charset="0"/>
              </a:rPr>
              <a:t>0.030</a:t>
            </a:r>
          </a:p>
        </p:txBody>
      </p:sp>
      <p:sp>
        <p:nvSpPr>
          <p:cNvPr id="14" name="Rectangle 13">
            <a:extLst>
              <a:ext uri="{FF2B5EF4-FFF2-40B4-BE49-F238E27FC236}">
                <a16:creationId xmlns:a16="http://schemas.microsoft.com/office/drawing/2014/main" id="{D1E410AE-1443-48E6-BE5D-F32F284D53ED}"/>
              </a:ext>
            </a:extLst>
          </p:cNvPr>
          <p:cNvSpPr/>
          <p:nvPr/>
        </p:nvSpPr>
        <p:spPr>
          <a:xfrm>
            <a:off x="3038484" y="3709125"/>
            <a:ext cx="439738"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800" b="1" dirty="0">
                <a:solidFill>
                  <a:srgbClr val="FF0000"/>
                </a:solidFill>
                <a:latin typeface="Calibri" panose="020F0502020204030204" pitchFamily="34" charset="0"/>
                <a:cs typeface="Calibri" panose="020F0502020204030204" pitchFamily="34" charset="0"/>
              </a:rPr>
              <a:t>0.030</a:t>
            </a:r>
          </a:p>
        </p:txBody>
      </p:sp>
      <p:pic>
        <p:nvPicPr>
          <p:cNvPr id="49162" name="Picture 12" descr="whitearrow.gif"/>
          <p:cNvPicPr>
            <a:picLocks noChangeAspect="1"/>
          </p:cNvPicPr>
          <p:nvPr/>
        </p:nvPicPr>
        <p:blipFill>
          <a:blip r:embed="rId3" cstate="print"/>
          <a:srcRect/>
          <a:stretch>
            <a:fillRect/>
          </a:stretch>
        </p:blipFill>
        <p:spPr bwMode="auto">
          <a:xfrm>
            <a:off x="4571999" y="3455990"/>
            <a:ext cx="439738" cy="438150"/>
          </a:xfrm>
          <a:prstGeom prst="rect">
            <a:avLst/>
          </a:prstGeom>
          <a:noFill/>
          <a:ln w="9525">
            <a:noFill/>
            <a:miter lim="800000"/>
            <a:headEnd/>
            <a:tailEnd/>
          </a:ln>
        </p:spPr>
      </p:pic>
      <p:sp>
        <p:nvSpPr>
          <p:cNvPr id="18" name="Rectangle 17">
            <a:extLst>
              <a:ext uri="{FF2B5EF4-FFF2-40B4-BE49-F238E27FC236}">
                <a16:creationId xmlns:a16="http://schemas.microsoft.com/office/drawing/2014/main" id="{60A03373-D692-460E-B7C3-EAF20510621F}"/>
              </a:ext>
            </a:extLst>
          </p:cNvPr>
          <p:cNvSpPr/>
          <p:nvPr/>
        </p:nvSpPr>
        <p:spPr>
          <a:xfrm>
            <a:off x="1022349" y="3280799"/>
            <a:ext cx="3492501" cy="663063"/>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1000"/>
                            </p:stCondLst>
                            <p:childTnLst>
                              <p:par>
                                <p:cTn id="9" presetID="22" presetClass="entr" presetSubtype="8" fill="hold" grpId="0" nodeType="afterEffect">
                                  <p:stCondLst>
                                    <p:cond delay="50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2000"/>
                            </p:stCondLst>
                            <p:childTnLst>
                              <p:par>
                                <p:cTn id="13" presetID="22" presetClass="entr" presetSubtype="8" fill="hold" grpId="0" nodeType="afterEffect">
                                  <p:stCondLst>
                                    <p:cond delay="50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3000"/>
                            </p:stCondLst>
                            <p:childTnLst>
                              <p:par>
                                <p:cTn id="17" presetID="22" presetClass="entr" presetSubtype="8" fill="hold" grpId="0" nodeType="afterEffect">
                                  <p:stCondLst>
                                    <p:cond delay="50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4" grpId="0" animBg="1"/>
      <p:bldP spid="1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63D4E9-F8A1-47E0-AAF2-F0A8935011F9}"/>
              </a:ext>
            </a:extLst>
          </p:cNvPr>
          <p:cNvPicPr>
            <a:picLocks noChangeAspect="1"/>
          </p:cNvPicPr>
          <p:nvPr/>
        </p:nvPicPr>
        <p:blipFill>
          <a:blip r:embed="rId2"/>
          <a:stretch>
            <a:fillRect/>
          </a:stretch>
        </p:blipFill>
        <p:spPr>
          <a:xfrm>
            <a:off x="695280" y="81381"/>
            <a:ext cx="7657143" cy="6695238"/>
          </a:xfrm>
          <a:prstGeom prst="rect">
            <a:avLst/>
          </a:prstGeom>
        </p:spPr>
      </p:pic>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6E9D0B4F-FA0C-42F0-AEB4-16EB07CDCF9F}" type="slidenum">
              <a:rPr lang="en-US" smtClean="0"/>
              <a:pPr>
                <a:defRPr/>
              </a:pPr>
              <a:t>44</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sp>
        <p:nvSpPr>
          <p:cNvPr id="9" name="TextBox 8"/>
          <p:cNvSpPr txBox="1"/>
          <p:nvPr/>
        </p:nvSpPr>
        <p:spPr>
          <a:xfrm>
            <a:off x="457200" y="4417358"/>
            <a:ext cx="8229600" cy="1938992"/>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The “Data Processing Defaults” are just that; default values and selections appearing in the project’s processing forms. Like all defaults, they can be changed at the time of processing. Let’s select NORMAL for the “Constraint Weights”. We’ll discuss all these options as we move along.</a:t>
            </a:r>
          </a:p>
        </p:txBody>
      </p:sp>
      <p:pic>
        <p:nvPicPr>
          <p:cNvPr id="10" name="Picture 12" descr="whitearrow.gif"/>
          <p:cNvPicPr>
            <a:picLocks noChangeAspect="1"/>
          </p:cNvPicPr>
          <p:nvPr/>
        </p:nvPicPr>
        <p:blipFill>
          <a:blip r:embed="rId3" cstate="print"/>
          <a:srcRect/>
          <a:stretch>
            <a:fillRect/>
          </a:stretch>
        </p:blipFill>
        <p:spPr bwMode="auto">
          <a:xfrm>
            <a:off x="6544436" y="3410762"/>
            <a:ext cx="439738" cy="438150"/>
          </a:xfrm>
          <a:prstGeom prst="rect">
            <a:avLst/>
          </a:prstGeom>
          <a:noFill/>
          <a:ln w="9525">
            <a:noFill/>
            <a:miter lim="800000"/>
            <a:headEnd/>
            <a:tailEnd/>
          </a:ln>
        </p:spPr>
      </p:pic>
      <p:sp>
        <p:nvSpPr>
          <p:cNvPr id="12" name="Rectangle 11">
            <a:extLst>
              <a:ext uri="{FF2B5EF4-FFF2-40B4-BE49-F238E27FC236}">
                <a16:creationId xmlns:a16="http://schemas.microsoft.com/office/drawing/2014/main" id="{EB1E9C0C-DCFE-46E6-9C19-355B53485CA5}"/>
              </a:ext>
            </a:extLst>
          </p:cNvPr>
          <p:cNvSpPr/>
          <p:nvPr/>
        </p:nvSpPr>
        <p:spPr>
          <a:xfrm>
            <a:off x="647700" y="2108201"/>
            <a:ext cx="7746999" cy="1841500"/>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1A3A5BE-7C16-436F-91A3-8DCCCD5817D7}"/>
              </a:ext>
            </a:extLst>
          </p:cNvPr>
          <p:cNvSpPr/>
          <p:nvPr/>
        </p:nvSpPr>
        <p:spPr>
          <a:xfrm>
            <a:off x="3505201" y="1293811"/>
            <a:ext cx="1892300" cy="558801"/>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25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7DC691-DAA6-477C-8A0F-9F063ED73E53}"/>
              </a:ext>
            </a:extLst>
          </p:cNvPr>
          <p:cNvPicPr>
            <a:picLocks noChangeAspect="1"/>
          </p:cNvPicPr>
          <p:nvPr/>
        </p:nvPicPr>
        <p:blipFill>
          <a:blip r:embed="rId2"/>
          <a:stretch>
            <a:fillRect/>
          </a:stretch>
        </p:blipFill>
        <p:spPr>
          <a:xfrm>
            <a:off x="743428" y="81381"/>
            <a:ext cx="7657143" cy="6695238"/>
          </a:xfrm>
          <a:prstGeom prst="rect">
            <a:avLst/>
          </a:prstGeom>
        </p:spPr>
      </p:pic>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8B718CD0-73C2-41D7-A38A-9A53FB15F1C2}" type="slidenum">
              <a:rPr lang="en-US" smtClean="0"/>
              <a:pPr>
                <a:defRPr/>
              </a:pPr>
              <a:t>45</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sp>
        <p:nvSpPr>
          <p:cNvPr id="8" name="TextBox 7"/>
          <p:cNvSpPr txBox="1"/>
          <p:nvPr/>
        </p:nvSpPr>
        <p:spPr>
          <a:xfrm>
            <a:off x="457199" y="3309362"/>
            <a:ext cx="8229600" cy="3046988"/>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The “Session Definition” section gives you some control over how data files are grouped together to form sessions for processing. These values can only be changed </a:t>
            </a:r>
            <a:r>
              <a:rPr lang="en-US" sz="2400" u="sng" dirty="0">
                <a:solidFill>
                  <a:schemeClr val="bg1"/>
                </a:solidFill>
              </a:rPr>
              <a:t>before</a:t>
            </a:r>
            <a:r>
              <a:rPr lang="en-US" sz="2400" dirty="0">
                <a:solidFill>
                  <a:schemeClr val="bg1"/>
                </a:solidFill>
              </a:rPr>
              <a:t> session processing has begun. After processing has begun, this section is disabled and an explanatory message appears. In almost all cases, these values should not be changed; however, if you feel a need to change the definition, consult with the OPUS Projects team prior to making any changes.</a:t>
            </a:r>
          </a:p>
        </p:txBody>
      </p:sp>
      <p:pic>
        <p:nvPicPr>
          <p:cNvPr id="10" name="Picture 12" descr="whitearrow.gif">
            <a:extLst>
              <a:ext uri="{FF2B5EF4-FFF2-40B4-BE49-F238E27FC236}">
                <a16:creationId xmlns:a16="http://schemas.microsoft.com/office/drawing/2014/main" id="{3E09A466-02D0-439C-A376-5329F25B08EB}"/>
              </a:ext>
            </a:extLst>
          </p:cNvPr>
          <p:cNvPicPr>
            <a:picLocks noChangeAspect="1"/>
          </p:cNvPicPr>
          <p:nvPr/>
        </p:nvPicPr>
        <p:blipFill>
          <a:blip r:embed="rId3" cstate="print"/>
          <a:srcRect/>
          <a:stretch>
            <a:fillRect/>
          </a:stretch>
        </p:blipFill>
        <p:spPr bwMode="auto">
          <a:xfrm>
            <a:off x="4521199" y="2415915"/>
            <a:ext cx="439738" cy="438150"/>
          </a:xfrm>
          <a:prstGeom prst="rect">
            <a:avLst/>
          </a:prstGeom>
          <a:noFill/>
          <a:ln w="9525">
            <a:noFill/>
            <a:miter lim="800000"/>
            <a:headEnd/>
            <a:tailEnd/>
          </a:ln>
        </p:spPr>
      </p:pic>
      <p:sp>
        <p:nvSpPr>
          <p:cNvPr id="12" name="Rectangle 11">
            <a:extLst>
              <a:ext uri="{FF2B5EF4-FFF2-40B4-BE49-F238E27FC236}">
                <a16:creationId xmlns:a16="http://schemas.microsoft.com/office/drawing/2014/main" id="{CCA88588-04F4-47F8-95F8-5C8C1F7545F7}"/>
              </a:ext>
            </a:extLst>
          </p:cNvPr>
          <p:cNvSpPr/>
          <p:nvPr/>
        </p:nvSpPr>
        <p:spPr>
          <a:xfrm>
            <a:off x="647700" y="2260600"/>
            <a:ext cx="7746999" cy="660400"/>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440DFDC-C2CC-444F-AAEA-A0B6AFD144C7}"/>
              </a:ext>
            </a:extLst>
          </p:cNvPr>
          <p:cNvSpPr/>
          <p:nvPr/>
        </p:nvSpPr>
        <p:spPr>
          <a:xfrm>
            <a:off x="4965701" y="1293811"/>
            <a:ext cx="1892300" cy="558801"/>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25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944E0AC-F1F8-4B17-BE6E-452DD588CE08}"/>
              </a:ext>
            </a:extLst>
          </p:cNvPr>
          <p:cNvPicPr>
            <a:picLocks noChangeAspect="1"/>
          </p:cNvPicPr>
          <p:nvPr/>
        </p:nvPicPr>
        <p:blipFill>
          <a:blip r:embed="rId2"/>
          <a:stretch>
            <a:fillRect/>
          </a:stretch>
        </p:blipFill>
        <p:spPr>
          <a:xfrm>
            <a:off x="743428" y="81381"/>
            <a:ext cx="7657143" cy="6695238"/>
          </a:xfrm>
          <a:prstGeom prst="rect">
            <a:avLst/>
          </a:prstGeom>
        </p:spPr>
      </p:pic>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F90C8311-77E4-453C-9814-1529A9203167}" type="slidenum">
              <a:rPr lang="en-US" smtClean="0"/>
              <a:pPr>
                <a:defRPr/>
              </a:pPr>
              <a:t>46</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sp>
        <p:nvSpPr>
          <p:cNvPr id="8" name="TextBox 7"/>
          <p:cNvSpPr txBox="1"/>
          <p:nvPr/>
        </p:nvSpPr>
        <p:spPr>
          <a:xfrm>
            <a:off x="457200" y="2946380"/>
            <a:ext cx="8229600" cy="3416320"/>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The “Mark Co-location Definition” gives you some control over how data files are associated with a mark. You see here that data files whose OPUS solution positions fall within 1 m of one another will be grouped together. However, RINEX and some other format specifications use a mark identifier string as the first four characters of the file name. If you are confident that this will be the case and </a:t>
            </a:r>
            <a:r>
              <a:rPr lang="en-US" sz="2400" u="sng" dirty="0">
                <a:solidFill>
                  <a:srgbClr val="FFC000"/>
                </a:solidFill>
              </a:rPr>
              <a:t>be correct</a:t>
            </a:r>
            <a:r>
              <a:rPr lang="en-US" sz="2400" dirty="0">
                <a:solidFill>
                  <a:srgbClr val="FFC000"/>
                </a:solidFill>
              </a:rPr>
              <a:t> </a:t>
            </a:r>
            <a:r>
              <a:rPr lang="en-US" sz="2400" dirty="0">
                <a:solidFill>
                  <a:schemeClr val="bg1"/>
                </a:solidFill>
              </a:rPr>
              <a:t>for all your project’s data files, select “Mark ID”. Here again, this definition can not be changed after session processing has begun.</a:t>
            </a:r>
          </a:p>
        </p:txBody>
      </p:sp>
      <p:pic>
        <p:nvPicPr>
          <p:cNvPr id="10" name="Picture 12" descr="whitearrow.gif">
            <a:extLst>
              <a:ext uri="{FF2B5EF4-FFF2-40B4-BE49-F238E27FC236}">
                <a16:creationId xmlns:a16="http://schemas.microsoft.com/office/drawing/2014/main" id="{4FF1F83A-0885-4280-A561-A44B1CFDD750}"/>
              </a:ext>
            </a:extLst>
          </p:cNvPr>
          <p:cNvPicPr>
            <a:picLocks noChangeAspect="1"/>
          </p:cNvPicPr>
          <p:nvPr/>
        </p:nvPicPr>
        <p:blipFill>
          <a:blip r:embed="rId3" cstate="print"/>
          <a:srcRect/>
          <a:stretch>
            <a:fillRect/>
          </a:stretch>
        </p:blipFill>
        <p:spPr bwMode="auto">
          <a:xfrm>
            <a:off x="4521199" y="2415915"/>
            <a:ext cx="439738" cy="438150"/>
          </a:xfrm>
          <a:prstGeom prst="rect">
            <a:avLst/>
          </a:prstGeom>
          <a:noFill/>
          <a:ln w="9525">
            <a:noFill/>
            <a:miter lim="800000"/>
            <a:headEnd/>
            <a:tailEnd/>
          </a:ln>
        </p:spPr>
      </p:pic>
      <p:sp>
        <p:nvSpPr>
          <p:cNvPr id="12" name="Rectangle 11">
            <a:extLst>
              <a:ext uri="{FF2B5EF4-FFF2-40B4-BE49-F238E27FC236}">
                <a16:creationId xmlns:a16="http://schemas.microsoft.com/office/drawing/2014/main" id="{1AABC45A-8D87-4E46-8DB3-18E393514AA1}"/>
              </a:ext>
            </a:extLst>
          </p:cNvPr>
          <p:cNvSpPr/>
          <p:nvPr/>
        </p:nvSpPr>
        <p:spPr>
          <a:xfrm>
            <a:off x="678180" y="2260600"/>
            <a:ext cx="7746999" cy="558801"/>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CEF3A19-DD53-4F3F-BDB8-7C25B63BA9AB}"/>
              </a:ext>
            </a:extLst>
          </p:cNvPr>
          <p:cNvSpPr/>
          <p:nvPr/>
        </p:nvSpPr>
        <p:spPr>
          <a:xfrm>
            <a:off x="6438901" y="1293811"/>
            <a:ext cx="1892300" cy="558801"/>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25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1E9F47E-5491-4CE2-89A8-461275793A1F}"/>
              </a:ext>
            </a:extLst>
          </p:cNvPr>
          <p:cNvPicPr>
            <a:picLocks noChangeAspect="1"/>
          </p:cNvPicPr>
          <p:nvPr/>
        </p:nvPicPr>
        <p:blipFill>
          <a:blip r:embed="rId2"/>
          <a:stretch>
            <a:fillRect/>
          </a:stretch>
        </p:blipFill>
        <p:spPr>
          <a:xfrm>
            <a:off x="743428" y="81381"/>
            <a:ext cx="7657143" cy="6695238"/>
          </a:xfrm>
          <a:prstGeom prst="rect">
            <a:avLst/>
          </a:prstGeom>
        </p:spPr>
      </p:pic>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E76C7633-8FCC-46CA-8777-031C46F44FCC}" type="slidenum">
              <a:rPr lang="en-US" smtClean="0"/>
              <a:pPr>
                <a:defRPr/>
              </a:pPr>
              <a:t>47</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sp>
        <p:nvSpPr>
          <p:cNvPr id="11" name="TextBox 10"/>
          <p:cNvSpPr txBox="1"/>
          <p:nvPr/>
        </p:nvSpPr>
        <p:spPr>
          <a:xfrm>
            <a:off x="457199" y="5156021"/>
            <a:ext cx="8229600" cy="1200329"/>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Once you’ve reviewed the preferences and made necessary changes, click the “Save Changes and Close” button to apply these preference to your project.</a:t>
            </a:r>
          </a:p>
        </p:txBody>
      </p:sp>
      <p:pic>
        <p:nvPicPr>
          <p:cNvPr id="53259" name="Picture 8" descr="whitearrow.gif"/>
          <p:cNvPicPr>
            <a:picLocks noChangeAspect="1"/>
          </p:cNvPicPr>
          <p:nvPr/>
        </p:nvPicPr>
        <p:blipFill>
          <a:blip r:embed="rId3" cstate="print"/>
          <a:srcRect/>
          <a:stretch>
            <a:fillRect/>
          </a:stretch>
        </p:blipFill>
        <p:spPr bwMode="auto">
          <a:xfrm>
            <a:off x="4909031" y="1120121"/>
            <a:ext cx="439738" cy="439737"/>
          </a:xfrm>
          <a:prstGeom prst="rect">
            <a:avLst/>
          </a:prstGeom>
          <a:noFill/>
          <a:ln w="9525">
            <a:noFill/>
            <a:miter lim="800000"/>
            <a:headEnd/>
            <a:tailEnd/>
          </a:ln>
        </p:spPr>
      </p:pic>
      <p:sp>
        <p:nvSpPr>
          <p:cNvPr id="12" name="Rectangle 11">
            <a:extLst>
              <a:ext uri="{FF2B5EF4-FFF2-40B4-BE49-F238E27FC236}">
                <a16:creationId xmlns:a16="http://schemas.microsoft.com/office/drawing/2014/main" id="{EB833BE2-9B7A-4856-9998-310C25BBDB07}"/>
              </a:ext>
            </a:extLst>
          </p:cNvPr>
          <p:cNvSpPr/>
          <p:nvPr/>
        </p:nvSpPr>
        <p:spPr>
          <a:xfrm>
            <a:off x="3625850" y="691356"/>
            <a:ext cx="1892300" cy="558801"/>
          </a:xfrm>
          <a:prstGeom prst="rect">
            <a:avLst/>
          </a:prstGeom>
          <a:solidFill>
            <a:srgbClr val="FF0000">
              <a:alpha val="12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D9F2ADF-2FB1-49DA-9F46-4214B3FC8B10}"/>
              </a:ext>
            </a:extLst>
          </p:cNvPr>
          <p:cNvSpPr>
            <a:spLocks noGrp="1"/>
          </p:cNvSpPr>
          <p:nvPr>
            <p:ph type="title"/>
          </p:nvPr>
        </p:nvSpPr>
        <p:spPr/>
        <p:txBody>
          <a:bodyPr/>
          <a:lstStyle/>
          <a:p>
            <a:r>
              <a:rPr lang="en-US" dirty="0"/>
              <a:t>Session Definition Explained</a:t>
            </a:r>
          </a:p>
        </p:txBody>
      </p:sp>
      <p:sp>
        <p:nvSpPr>
          <p:cNvPr id="6" name="Content Placeholder 5">
            <a:extLst>
              <a:ext uri="{FF2B5EF4-FFF2-40B4-BE49-F238E27FC236}">
                <a16:creationId xmlns:a16="http://schemas.microsoft.com/office/drawing/2014/main" id="{358D9706-10CB-409A-8185-7C6E88C4C4D0}"/>
              </a:ext>
            </a:extLst>
          </p:cNvPr>
          <p:cNvSpPr>
            <a:spLocks noGrp="1"/>
          </p:cNvSpPr>
          <p:nvPr>
            <p:ph idx="1"/>
          </p:nvPr>
        </p:nvSpPr>
        <p:spPr/>
        <p:txBody>
          <a:bodyPr/>
          <a:lstStyle/>
          <a:p>
            <a:r>
              <a:rPr lang="en-US" dirty="0"/>
              <a:t>A “session” is a group of observations conducted more or less simultaneously.</a:t>
            </a:r>
          </a:p>
          <a:p>
            <a:r>
              <a:rPr lang="en-US" dirty="0"/>
              <a:t>Ragged start and stop times are inevitable.</a:t>
            </a:r>
          </a:p>
          <a:p>
            <a:r>
              <a:rPr lang="en-US" dirty="0"/>
              <a:t>So, OP must do the grouping – see Manager’s preferences for %overlap and minimum duration choices.</a:t>
            </a:r>
          </a:p>
        </p:txBody>
      </p:sp>
      <p:sp>
        <p:nvSpPr>
          <p:cNvPr id="2" name="Date Placeholder 1">
            <a:extLst>
              <a:ext uri="{FF2B5EF4-FFF2-40B4-BE49-F238E27FC236}">
                <a16:creationId xmlns:a16="http://schemas.microsoft.com/office/drawing/2014/main" id="{E7AA3E73-DBE1-42E3-A1F0-E69DDEC32828}"/>
              </a:ext>
            </a:extLst>
          </p:cNvPr>
          <p:cNvSpPr>
            <a:spLocks noGrp="1"/>
          </p:cNvSpPr>
          <p:nvPr>
            <p:ph type="dt" sz="half" idx="10"/>
          </p:nvPr>
        </p:nvSpPr>
        <p:spPr/>
        <p:txBody>
          <a:bodyPr/>
          <a:lstStyle/>
          <a:p>
            <a:pPr>
              <a:defRPr/>
            </a:pPr>
            <a:r>
              <a:rPr lang="en-US"/>
              <a:t>2023-10-16</a:t>
            </a:r>
            <a:endParaRPr lang="en-US" dirty="0"/>
          </a:p>
        </p:txBody>
      </p:sp>
      <p:sp>
        <p:nvSpPr>
          <p:cNvPr id="3" name="Footer Placeholder 2">
            <a:extLst>
              <a:ext uri="{FF2B5EF4-FFF2-40B4-BE49-F238E27FC236}">
                <a16:creationId xmlns:a16="http://schemas.microsoft.com/office/drawing/2014/main" id="{AB393502-DC83-42DE-AB71-8A226B85170A}"/>
              </a:ext>
            </a:extLst>
          </p:cNvPr>
          <p:cNvSpPr>
            <a:spLocks noGrp="1"/>
          </p:cNvSpPr>
          <p:nvPr>
            <p:ph type="ftr" sz="quarter" idx="11"/>
          </p:nvPr>
        </p:nvSpPr>
        <p:spPr/>
        <p:txBody>
          <a:bodyPr/>
          <a:lstStyle/>
          <a:p>
            <a:pPr>
              <a:defRPr/>
            </a:pPr>
            <a:r>
              <a:rPr lang="en-US"/>
              <a:t>Step 1 : Creating a Project</a:t>
            </a:r>
          </a:p>
        </p:txBody>
      </p:sp>
      <p:sp>
        <p:nvSpPr>
          <p:cNvPr id="4" name="Slide Number Placeholder 3">
            <a:extLst>
              <a:ext uri="{FF2B5EF4-FFF2-40B4-BE49-F238E27FC236}">
                <a16:creationId xmlns:a16="http://schemas.microsoft.com/office/drawing/2014/main" id="{C4A54132-ADC8-425D-9A11-8B47A3B12850}"/>
              </a:ext>
            </a:extLst>
          </p:cNvPr>
          <p:cNvSpPr>
            <a:spLocks noGrp="1"/>
          </p:cNvSpPr>
          <p:nvPr>
            <p:ph type="sldNum" sz="quarter" idx="12"/>
          </p:nvPr>
        </p:nvSpPr>
        <p:spPr/>
        <p:txBody>
          <a:bodyPr/>
          <a:lstStyle/>
          <a:p>
            <a:pPr>
              <a:defRPr/>
            </a:pPr>
            <a:fld id="{C182B779-79E1-4056-A60C-7F66D7FAD9A4}" type="slidenum">
              <a:rPr lang="en-US" smtClean="0"/>
              <a:pPr>
                <a:defRPr/>
              </a:pPr>
              <a:t>48</a:t>
            </a:fld>
            <a:endParaRPr lang="en-US"/>
          </a:p>
        </p:txBody>
      </p:sp>
    </p:spTree>
    <p:extLst>
      <p:ext uri="{BB962C8B-B14F-4D97-AF65-F5344CB8AC3E}">
        <p14:creationId xmlns:p14="http://schemas.microsoft.com/office/powerpoint/2010/main" val="89773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53B37-FE05-46D8-8206-70B91FF095B5}"/>
              </a:ext>
            </a:extLst>
          </p:cNvPr>
          <p:cNvSpPr>
            <a:spLocks noGrp="1"/>
          </p:cNvSpPr>
          <p:nvPr>
            <p:ph type="title"/>
          </p:nvPr>
        </p:nvSpPr>
        <p:spPr/>
        <p:txBody>
          <a:bodyPr/>
          <a:lstStyle/>
          <a:p>
            <a:r>
              <a:rPr lang="en-US" dirty="0"/>
              <a:t>Session Definition Explained</a:t>
            </a:r>
          </a:p>
        </p:txBody>
      </p:sp>
      <p:sp>
        <p:nvSpPr>
          <p:cNvPr id="4" name="Date Placeholder 3">
            <a:extLst>
              <a:ext uri="{FF2B5EF4-FFF2-40B4-BE49-F238E27FC236}">
                <a16:creationId xmlns:a16="http://schemas.microsoft.com/office/drawing/2014/main" id="{2A6A21E3-193B-42C7-A309-4B6891E49CF3}"/>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EDEACE59-85EA-47D1-9416-8425FB392C36}"/>
              </a:ext>
            </a:extLst>
          </p:cNvPr>
          <p:cNvSpPr>
            <a:spLocks noGrp="1"/>
          </p:cNvSpPr>
          <p:nvPr>
            <p:ph type="ftr" sz="quarter" idx="11"/>
          </p:nvPr>
        </p:nvSpPr>
        <p:spPr/>
        <p:txBody>
          <a:bodyPr/>
          <a:lstStyle/>
          <a:p>
            <a:pPr>
              <a:defRPr/>
            </a:pPr>
            <a:r>
              <a:rPr lang="en-US"/>
              <a:t>Step 1 : Creating a Project</a:t>
            </a:r>
          </a:p>
        </p:txBody>
      </p:sp>
      <p:sp>
        <p:nvSpPr>
          <p:cNvPr id="6" name="Slide Number Placeholder 5">
            <a:extLst>
              <a:ext uri="{FF2B5EF4-FFF2-40B4-BE49-F238E27FC236}">
                <a16:creationId xmlns:a16="http://schemas.microsoft.com/office/drawing/2014/main" id="{CB836188-B92E-44FF-A185-478681C04FA7}"/>
              </a:ext>
            </a:extLst>
          </p:cNvPr>
          <p:cNvSpPr>
            <a:spLocks noGrp="1"/>
          </p:cNvSpPr>
          <p:nvPr>
            <p:ph type="sldNum" sz="quarter" idx="12"/>
          </p:nvPr>
        </p:nvSpPr>
        <p:spPr/>
        <p:txBody>
          <a:bodyPr/>
          <a:lstStyle/>
          <a:p>
            <a:pPr>
              <a:defRPr/>
            </a:pPr>
            <a:fld id="{CA360151-3641-4886-8AD3-D403BD53D9D3}" type="slidenum">
              <a:rPr lang="en-US" smtClean="0"/>
              <a:pPr>
                <a:defRPr/>
              </a:pPr>
              <a:t>49</a:t>
            </a:fld>
            <a:endParaRPr lang="en-US"/>
          </a:p>
        </p:txBody>
      </p:sp>
      <p:sp>
        <p:nvSpPr>
          <p:cNvPr id="7" name="Rectangle 6">
            <a:extLst>
              <a:ext uri="{FF2B5EF4-FFF2-40B4-BE49-F238E27FC236}">
                <a16:creationId xmlns:a16="http://schemas.microsoft.com/office/drawing/2014/main" id="{DF14C6EB-85F7-43FC-855E-B722B842E128}"/>
              </a:ext>
            </a:extLst>
          </p:cNvPr>
          <p:cNvSpPr/>
          <p:nvPr/>
        </p:nvSpPr>
        <p:spPr>
          <a:xfrm>
            <a:off x="1038180" y="1764407"/>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FDC89B0-0FCA-4B42-BAA3-5DE6AFA04921}"/>
              </a:ext>
            </a:extLst>
          </p:cNvPr>
          <p:cNvSpPr/>
          <p:nvPr/>
        </p:nvSpPr>
        <p:spPr>
          <a:xfrm>
            <a:off x="1190580" y="1916807"/>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5ACD343-5B94-4EF7-9DA1-740F9883BF39}"/>
              </a:ext>
            </a:extLst>
          </p:cNvPr>
          <p:cNvSpPr/>
          <p:nvPr/>
        </p:nvSpPr>
        <p:spPr>
          <a:xfrm>
            <a:off x="955630" y="2069207"/>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267D4A1-8FD4-4CAC-B951-E1D4A2FBFF3A}"/>
              </a:ext>
            </a:extLst>
          </p:cNvPr>
          <p:cNvSpPr/>
          <p:nvPr/>
        </p:nvSpPr>
        <p:spPr>
          <a:xfrm>
            <a:off x="1127080" y="2221607"/>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3A01FF4-4C75-4AC6-83D1-0265C5925F70}"/>
              </a:ext>
            </a:extLst>
          </p:cNvPr>
          <p:cNvSpPr txBox="1"/>
          <p:nvPr/>
        </p:nvSpPr>
        <p:spPr>
          <a:xfrm>
            <a:off x="490560" y="1716752"/>
            <a:ext cx="547620" cy="200055"/>
          </a:xfrm>
          <a:prstGeom prst="rect">
            <a:avLst/>
          </a:prstGeom>
          <a:noFill/>
        </p:spPr>
        <p:txBody>
          <a:bodyPr wrap="square" rtlCol="0">
            <a:spAutoFit/>
          </a:bodyPr>
          <a:lstStyle/>
          <a:p>
            <a:r>
              <a:rPr lang="en-US" sz="700" dirty="0"/>
              <a:t>RCVR 1</a:t>
            </a:r>
          </a:p>
        </p:txBody>
      </p:sp>
      <p:sp>
        <p:nvSpPr>
          <p:cNvPr id="12" name="TextBox 11">
            <a:extLst>
              <a:ext uri="{FF2B5EF4-FFF2-40B4-BE49-F238E27FC236}">
                <a16:creationId xmlns:a16="http://schemas.microsoft.com/office/drawing/2014/main" id="{3931A6AA-7ADC-411E-B5C1-7F8B8E3B5F1A}"/>
              </a:ext>
            </a:extLst>
          </p:cNvPr>
          <p:cNvSpPr txBox="1"/>
          <p:nvPr/>
        </p:nvSpPr>
        <p:spPr>
          <a:xfrm>
            <a:off x="642960" y="1869152"/>
            <a:ext cx="547620" cy="200055"/>
          </a:xfrm>
          <a:prstGeom prst="rect">
            <a:avLst/>
          </a:prstGeom>
          <a:noFill/>
        </p:spPr>
        <p:txBody>
          <a:bodyPr wrap="square" rtlCol="0">
            <a:spAutoFit/>
          </a:bodyPr>
          <a:lstStyle/>
          <a:p>
            <a:r>
              <a:rPr lang="en-US" sz="700" dirty="0"/>
              <a:t>RCVR 2</a:t>
            </a:r>
          </a:p>
        </p:txBody>
      </p:sp>
      <p:sp>
        <p:nvSpPr>
          <p:cNvPr id="13" name="TextBox 12">
            <a:extLst>
              <a:ext uri="{FF2B5EF4-FFF2-40B4-BE49-F238E27FC236}">
                <a16:creationId xmlns:a16="http://schemas.microsoft.com/office/drawing/2014/main" id="{E33F2166-0A4D-428C-911E-34332D7B248D}"/>
              </a:ext>
            </a:extLst>
          </p:cNvPr>
          <p:cNvSpPr txBox="1"/>
          <p:nvPr/>
        </p:nvSpPr>
        <p:spPr>
          <a:xfrm>
            <a:off x="439760" y="2021552"/>
            <a:ext cx="547620" cy="200055"/>
          </a:xfrm>
          <a:prstGeom prst="rect">
            <a:avLst/>
          </a:prstGeom>
          <a:noFill/>
        </p:spPr>
        <p:txBody>
          <a:bodyPr wrap="square" rtlCol="0">
            <a:spAutoFit/>
          </a:bodyPr>
          <a:lstStyle/>
          <a:p>
            <a:r>
              <a:rPr lang="en-US" sz="700" dirty="0"/>
              <a:t>RCVR 3</a:t>
            </a:r>
          </a:p>
        </p:txBody>
      </p:sp>
      <p:sp>
        <p:nvSpPr>
          <p:cNvPr id="14" name="TextBox 13">
            <a:extLst>
              <a:ext uri="{FF2B5EF4-FFF2-40B4-BE49-F238E27FC236}">
                <a16:creationId xmlns:a16="http://schemas.microsoft.com/office/drawing/2014/main" id="{61841BDB-0A3F-4BD3-996B-8A885E4951DC}"/>
              </a:ext>
            </a:extLst>
          </p:cNvPr>
          <p:cNvSpPr txBox="1"/>
          <p:nvPr/>
        </p:nvSpPr>
        <p:spPr>
          <a:xfrm>
            <a:off x="579460" y="2173952"/>
            <a:ext cx="547620" cy="200055"/>
          </a:xfrm>
          <a:prstGeom prst="rect">
            <a:avLst/>
          </a:prstGeom>
          <a:noFill/>
        </p:spPr>
        <p:txBody>
          <a:bodyPr wrap="square" rtlCol="0">
            <a:spAutoFit/>
          </a:bodyPr>
          <a:lstStyle/>
          <a:p>
            <a:r>
              <a:rPr lang="en-US" sz="700" dirty="0"/>
              <a:t>RCVR 4</a:t>
            </a:r>
          </a:p>
        </p:txBody>
      </p:sp>
      <p:sp>
        <p:nvSpPr>
          <p:cNvPr id="15" name="Rectangle 14">
            <a:extLst>
              <a:ext uri="{FF2B5EF4-FFF2-40B4-BE49-F238E27FC236}">
                <a16:creationId xmlns:a16="http://schemas.microsoft.com/office/drawing/2014/main" id="{188666EA-F6B4-44F0-94D9-286C4C6A2A5B}"/>
              </a:ext>
            </a:extLst>
          </p:cNvPr>
          <p:cNvSpPr/>
          <p:nvPr/>
        </p:nvSpPr>
        <p:spPr>
          <a:xfrm>
            <a:off x="3245073" y="1740796"/>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C467B41-E909-40D5-A66F-AA1930FCEA1B}"/>
              </a:ext>
            </a:extLst>
          </p:cNvPr>
          <p:cNvSpPr/>
          <p:nvPr/>
        </p:nvSpPr>
        <p:spPr>
          <a:xfrm>
            <a:off x="3397473" y="1893196"/>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6E147CD-3A1D-4A66-8AAA-C37278A84171}"/>
              </a:ext>
            </a:extLst>
          </p:cNvPr>
          <p:cNvSpPr/>
          <p:nvPr/>
        </p:nvSpPr>
        <p:spPr>
          <a:xfrm>
            <a:off x="3057880" y="2045596"/>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DA95A90-EC15-4C0B-8E71-E66646B6929E}"/>
              </a:ext>
            </a:extLst>
          </p:cNvPr>
          <p:cNvSpPr/>
          <p:nvPr/>
        </p:nvSpPr>
        <p:spPr>
          <a:xfrm>
            <a:off x="3229330" y="2197996"/>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D93E487C-713A-4464-9157-22F9D9F54E91}"/>
              </a:ext>
            </a:extLst>
          </p:cNvPr>
          <p:cNvSpPr txBox="1"/>
          <p:nvPr/>
        </p:nvSpPr>
        <p:spPr>
          <a:xfrm>
            <a:off x="2697453" y="1693141"/>
            <a:ext cx="547620" cy="200055"/>
          </a:xfrm>
          <a:prstGeom prst="rect">
            <a:avLst/>
          </a:prstGeom>
          <a:noFill/>
        </p:spPr>
        <p:txBody>
          <a:bodyPr wrap="square" rtlCol="0">
            <a:spAutoFit/>
          </a:bodyPr>
          <a:lstStyle/>
          <a:p>
            <a:r>
              <a:rPr lang="en-US" sz="700" dirty="0"/>
              <a:t>RCVR 1</a:t>
            </a:r>
          </a:p>
        </p:txBody>
      </p:sp>
      <p:sp>
        <p:nvSpPr>
          <p:cNvPr id="20" name="TextBox 19">
            <a:extLst>
              <a:ext uri="{FF2B5EF4-FFF2-40B4-BE49-F238E27FC236}">
                <a16:creationId xmlns:a16="http://schemas.microsoft.com/office/drawing/2014/main" id="{BE17B7D5-CE97-467E-9809-08F1BFDA2943}"/>
              </a:ext>
            </a:extLst>
          </p:cNvPr>
          <p:cNvSpPr txBox="1"/>
          <p:nvPr/>
        </p:nvSpPr>
        <p:spPr>
          <a:xfrm>
            <a:off x="2849853" y="1845541"/>
            <a:ext cx="547620" cy="200055"/>
          </a:xfrm>
          <a:prstGeom prst="rect">
            <a:avLst/>
          </a:prstGeom>
          <a:noFill/>
        </p:spPr>
        <p:txBody>
          <a:bodyPr wrap="square" rtlCol="0">
            <a:spAutoFit/>
          </a:bodyPr>
          <a:lstStyle/>
          <a:p>
            <a:r>
              <a:rPr lang="en-US" sz="700" dirty="0"/>
              <a:t>RCVR 2</a:t>
            </a:r>
          </a:p>
        </p:txBody>
      </p:sp>
      <p:sp>
        <p:nvSpPr>
          <p:cNvPr id="21" name="TextBox 20">
            <a:extLst>
              <a:ext uri="{FF2B5EF4-FFF2-40B4-BE49-F238E27FC236}">
                <a16:creationId xmlns:a16="http://schemas.microsoft.com/office/drawing/2014/main" id="{3041989D-6E9A-4B3B-B185-B7BD8C7EE5C1}"/>
              </a:ext>
            </a:extLst>
          </p:cNvPr>
          <p:cNvSpPr txBox="1"/>
          <p:nvPr/>
        </p:nvSpPr>
        <p:spPr>
          <a:xfrm>
            <a:off x="2542010" y="1997941"/>
            <a:ext cx="547620" cy="200055"/>
          </a:xfrm>
          <a:prstGeom prst="rect">
            <a:avLst/>
          </a:prstGeom>
          <a:noFill/>
        </p:spPr>
        <p:txBody>
          <a:bodyPr wrap="square" rtlCol="0">
            <a:spAutoFit/>
          </a:bodyPr>
          <a:lstStyle/>
          <a:p>
            <a:r>
              <a:rPr lang="en-US" sz="700" dirty="0"/>
              <a:t>RCVR 3</a:t>
            </a:r>
          </a:p>
        </p:txBody>
      </p:sp>
      <p:sp>
        <p:nvSpPr>
          <p:cNvPr id="22" name="TextBox 21">
            <a:extLst>
              <a:ext uri="{FF2B5EF4-FFF2-40B4-BE49-F238E27FC236}">
                <a16:creationId xmlns:a16="http://schemas.microsoft.com/office/drawing/2014/main" id="{FC4134BD-6416-476C-83A5-2AEB051208C4}"/>
              </a:ext>
            </a:extLst>
          </p:cNvPr>
          <p:cNvSpPr txBox="1"/>
          <p:nvPr/>
        </p:nvSpPr>
        <p:spPr>
          <a:xfrm>
            <a:off x="2681710" y="2150341"/>
            <a:ext cx="547620" cy="200055"/>
          </a:xfrm>
          <a:prstGeom prst="rect">
            <a:avLst/>
          </a:prstGeom>
          <a:noFill/>
        </p:spPr>
        <p:txBody>
          <a:bodyPr wrap="square" rtlCol="0">
            <a:spAutoFit/>
          </a:bodyPr>
          <a:lstStyle/>
          <a:p>
            <a:r>
              <a:rPr lang="en-US" sz="700" dirty="0"/>
              <a:t>RCVR 4</a:t>
            </a:r>
          </a:p>
        </p:txBody>
      </p:sp>
      <p:sp>
        <p:nvSpPr>
          <p:cNvPr id="23" name="Rectangle 22">
            <a:extLst>
              <a:ext uri="{FF2B5EF4-FFF2-40B4-BE49-F238E27FC236}">
                <a16:creationId xmlns:a16="http://schemas.microsoft.com/office/drawing/2014/main" id="{76A4D0CB-69EA-44F4-A103-7F8CBE11C153}"/>
              </a:ext>
            </a:extLst>
          </p:cNvPr>
          <p:cNvSpPr/>
          <p:nvPr/>
        </p:nvSpPr>
        <p:spPr>
          <a:xfrm>
            <a:off x="5662723" y="1740796"/>
            <a:ext cx="1442434"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FED12782-B3BC-4BEF-8DA4-380314F5BB22}"/>
              </a:ext>
            </a:extLst>
          </p:cNvPr>
          <p:cNvSpPr/>
          <p:nvPr/>
        </p:nvSpPr>
        <p:spPr>
          <a:xfrm>
            <a:off x="5762730" y="1893196"/>
            <a:ext cx="1442434"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D697CC0-3E06-47E9-9333-6EF6E844B845}"/>
              </a:ext>
            </a:extLst>
          </p:cNvPr>
          <p:cNvSpPr/>
          <p:nvPr/>
        </p:nvSpPr>
        <p:spPr>
          <a:xfrm>
            <a:off x="5865911" y="2045596"/>
            <a:ext cx="1442434"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D879EB5B-B996-401E-B1E3-06820C1CD6EC}"/>
              </a:ext>
            </a:extLst>
          </p:cNvPr>
          <p:cNvSpPr/>
          <p:nvPr/>
        </p:nvSpPr>
        <p:spPr>
          <a:xfrm>
            <a:off x="5975442" y="2197996"/>
            <a:ext cx="1442434"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31F3FA07-60E8-4BC9-B6DD-1F8991559EF2}"/>
              </a:ext>
            </a:extLst>
          </p:cNvPr>
          <p:cNvSpPr txBox="1"/>
          <p:nvPr/>
        </p:nvSpPr>
        <p:spPr>
          <a:xfrm>
            <a:off x="5115103" y="1693141"/>
            <a:ext cx="547620" cy="200055"/>
          </a:xfrm>
          <a:prstGeom prst="rect">
            <a:avLst/>
          </a:prstGeom>
          <a:noFill/>
        </p:spPr>
        <p:txBody>
          <a:bodyPr wrap="square" rtlCol="0">
            <a:spAutoFit/>
          </a:bodyPr>
          <a:lstStyle/>
          <a:p>
            <a:r>
              <a:rPr lang="en-US" sz="700" dirty="0"/>
              <a:t>RCVR 1</a:t>
            </a:r>
          </a:p>
        </p:txBody>
      </p:sp>
      <p:sp>
        <p:nvSpPr>
          <p:cNvPr id="28" name="TextBox 27">
            <a:extLst>
              <a:ext uri="{FF2B5EF4-FFF2-40B4-BE49-F238E27FC236}">
                <a16:creationId xmlns:a16="http://schemas.microsoft.com/office/drawing/2014/main" id="{83109EAF-184B-417F-B488-6C438DD3E039}"/>
              </a:ext>
            </a:extLst>
          </p:cNvPr>
          <p:cNvSpPr txBox="1"/>
          <p:nvPr/>
        </p:nvSpPr>
        <p:spPr>
          <a:xfrm>
            <a:off x="5215110" y="1845541"/>
            <a:ext cx="547620" cy="200055"/>
          </a:xfrm>
          <a:prstGeom prst="rect">
            <a:avLst/>
          </a:prstGeom>
          <a:noFill/>
        </p:spPr>
        <p:txBody>
          <a:bodyPr wrap="square" rtlCol="0">
            <a:spAutoFit/>
          </a:bodyPr>
          <a:lstStyle/>
          <a:p>
            <a:r>
              <a:rPr lang="en-US" sz="700" dirty="0"/>
              <a:t>RCVR 2</a:t>
            </a:r>
          </a:p>
        </p:txBody>
      </p:sp>
      <p:sp>
        <p:nvSpPr>
          <p:cNvPr id="29" name="TextBox 28">
            <a:extLst>
              <a:ext uri="{FF2B5EF4-FFF2-40B4-BE49-F238E27FC236}">
                <a16:creationId xmlns:a16="http://schemas.microsoft.com/office/drawing/2014/main" id="{4FA4BBEF-2178-484B-AEF9-E044BA59CB8F}"/>
              </a:ext>
            </a:extLst>
          </p:cNvPr>
          <p:cNvSpPr txBox="1"/>
          <p:nvPr/>
        </p:nvSpPr>
        <p:spPr>
          <a:xfrm>
            <a:off x="5350041" y="1997941"/>
            <a:ext cx="547620" cy="200055"/>
          </a:xfrm>
          <a:prstGeom prst="rect">
            <a:avLst/>
          </a:prstGeom>
          <a:noFill/>
        </p:spPr>
        <p:txBody>
          <a:bodyPr wrap="square" rtlCol="0">
            <a:spAutoFit/>
          </a:bodyPr>
          <a:lstStyle/>
          <a:p>
            <a:r>
              <a:rPr lang="en-US" sz="700" dirty="0"/>
              <a:t>RCVR 3</a:t>
            </a:r>
          </a:p>
        </p:txBody>
      </p:sp>
      <p:sp>
        <p:nvSpPr>
          <p:cNvPr id="30" name="TextBox 29">
            <a:extLst>
              <a:ext uri="{FF2B5EF4-FFF2-40B4-BE49-F238E27FC236}">
                <a16:creationId xmlns:a16="http://schemas.microsoft.com/office/drawing/2014/main" id="{CE160E05-1F6B-4609-960A-D9B3113777C4}"/>
              </a:ext>
            </a:extLst>
          </p:cNvPr>
          <p:cNvSpPr txBox="1"/>
          <p:nvPr/>
        </p:nvSpPr>
        <p:spPr>
          <a:xfrm>
            <a:off x="5427822" y="2150341"/>
            <a:ext cx="547620" cy="200055"/>
          </a:xfrm>
          <a:prstGeom prst="rect">
            <a:avLst/>
          </a:prstGeom>
          <a:noFill/>
        </p:spPr>
        <p:txBody>
          <a:bodyPr wrap="square" rtlCol="0">
            <a:spAutoFit/>
          </a:bodyPr>
          <a:lstStyle/>
          <a:p>
            <a:r>
              <a:rPr lang="en-US" sz="700" dirty="0"/>
              <a:t>RCVR 4</a:t>
            </a:r>
          </a:p>
        </p:txBody>
      </p:sp>
      <p:sp>
        <p:nvSpPr>
          <p:cNvPr id="31" name="Rectangle 30">
            <a:extLst>
              <a:ext uri="{FF2B5EF4-FFF2-40B4-BE49-F238E27FC236}">
                <a16:creationId xmlns:a16="http://schemas.microsoft.com/office/drawing/2014/main" id="{208923AD-D289-45F2-9549-5C0860F79FD5}"/>
              </a:ext>
            </a:extLst>
          </p:cNvPr>
          <p:cNvSpPr/>
          <p:nvPr/>
        </p:nvSpPr>
        <p:spPr>
          <a:xfrm>
            <a:off x="1166119" y="4017667"/>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87AC2FC-63AB-4371-A54C-F486CEBCBD61}"/>
              </a:ext>
            </a:extLst>
          </p:cNvPr>
          <p:cNvSpPr/>
          <p:nvPr/>
        </p:nvSpPr>
        <p:spPr>
          <a:xfrm>
            <a:off x="1318519" y="4170067"/>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B9DF9F32-1348-448E-B21E-9E8E557337CC}"/>
              </a:ext>
            </a:extLst>
          </p:cNvPr>
          <p:cNvSpPr/>
          <p:nvPr/>
        </p:nvSpPr>
        <p:spPr>
          <a:xfrm>
            <a:off x="1083569" y="4322467"/>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E36CD62-FC53-4A7F-9319-A4A47A8CF6C2}"/>
              </a:ext>
            </a:extLst>
          </p:cNvPr>
          <p:cNvSpPr/>
          <p:nvPr/>
        </p:nvSpPr>
        <p:spPr>
          <a:xfrm>
            <a:off x="1255019" y="4474867"/>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F00E584A-FBDB-4365-8583-BAECDBDC21AA}"/>
              </a:ext>
            </a:extLst>
          </p:cNvPr>
          <p:cNvSpPr txBox="1"/>
          <p:nvPr/>
        </p:nvSpPr>
        <p:spPr>
          <a:xfrm>
            <a:off x="618499" y="3970012"/>
            <a:ext cx="547620" cy="200055"/>
          </a:xfrm>
          <a:prstGeom prst="rect">
            <a:avLst/>
          </a:prstGeom>
          <a:noFill/>
        </p:spPr>
        <p:txBody>
          <a:bodyPr wrap="square" rtlCol="0">
            <a:spAutoFit/>
          </a:bodyPr>
          <a:lstStyle/>
          <a:p>
            <a:r>
              <a:rPr lang="en-US" sz="700" dirty="0"/>
              <a:t>RCVR 1</a:t>
            </a:r>
          </a:p>
        </p:txBody>
      </p:sp>
      <p:sp>
        <p:nvSpPr>
          <p:cNvPr id="36" name="TextBox 35">
            <a:extLst>
              <a:ext uri="{FF2B5EF4-FFF2-40B4-BE49-F238E27FC236}">
                <a16:creationId xmlns:a16="http://schemas.microsoft.com/office/drawing/2014/main" id="{4CA0B8AD-6C77-43CC-AABE-94CDDEC6CD73}"/>
              </a:ext>
            </a:extLst>
          </p:cNvPr>
          <p:cNvSpPr txBox="1"/>
          <p:nvPr/>
        </p:nvSpPr>
        <p:spPr>
          <a:xfrm>
            <a:off x="770899" y="4122412"/>
            <a:ext cx="547620" cy="200055"/>
          </a:xfrm>
          <a:prstGeom prst="rect">
            <a:avLst/>
          </a:prstGeom>
          <a:noFill/>
        </p:spPr>
        <p:txBody>
          <a:bodyPr wrap="square" rtlCol="0">
            <a:spAutoFit/>
          </a:bodyPr>
          <a:lstStyle/>
          <a:p>
            <a:r>
              <a:rPr lang="en-US" sz="700" dirty="0"/>
              <a:t>RCVR 2</a:t>
            </a:r>
          </a:p>
        </p:txBody>
      </p:sp>
      <p:sp>
        <p:nvSpPr>
          <p:cNvPr id="37" name="TextBox 36">
            <a:extLst>
              <a:ext uri="{FF2B5EF4-FFF2-40B4-BE49-F238E27FC236}">
                <a16:creationId xmlns:a16="http://schemas.microsoft.com/office/drawing/2014/main" id="{5A16B3D1-C8F6-44DF-A5FF-2669145BF1E8}"/>
              </a:ext>
            </a:extLst>
          </p:cNvPr>
          <p:cNvSpPr txBox="1"/>
          <p:nvPr/>
        </p:nvSpPr>
        <p:spPr>
          <a:xfrm>
            <a:off x="567699" y="4274812"/>
            <a:ext cx="547620" cy="200055"/>
          </a:xfrm>
          <a:prstGeom prst="rect">
            <a:avLst/>
          </a:prstGeom>
          <a:noFill/>
        </p:spPr>
        <p:txBody>
          <a:bodyPr wrap="square" rtlCol="0">
            <a:spAutoFit/>
          </a:bodyPr>
          <a:lstStyle/>
          <a:p>
            <a:r>
              <a:rPr lang="en-US" sz="700" dirty="0"/>
              <a:t>RCVR 3</a:t>
            </a:r>
          </a:p>
        </p:txBody>
      </p:sp>
      <p:sp>
        <p:nvSpPr>
          <p:cNvPr id="38" name="TextBox 37">
            <a:extLst>
              <a:ext uri="{FF2B5EF4-FFF2-40B4-BE49-F238E27FC236}">
                <a16:creationId xmlns:a16="http://schemas.microsoft.com/office/drawing/2014/main" id="{CA29D504-C1FA-4ED6-B24C-7617C06FC520}"/>
              </a:ext>
            </a:extLst>
          </p:cNvPr>
          <p:cNvSpPr txBox="1"/>
          <p:nvPr/>
        </p:nvSpPr>
        <p:spPr>
          <a:xfrm>
            <a:off x="707399" y="4427212"/>
            <a:ext cx="547620" cy="200055"/>
          </a:xfrm>
          <a:prstGeom prst="rect">
            <a:avLst/>
          </a:prstGeom>
          <a:noFill/>
        </p:spPr>
        <p:txBody>
          <a:bodyPr wrap="square" rtlCol="0">
            <a:spAutoFit/>
          </a:bodyPr>
          <a:lstStyle/>
          <a:p>
            <a:r>
              <a:rPr lang="en-US" sz="700" dirty="0"/>
              <a:t>RCVR 4</a:t>
            </a:r>
          </a:p>
        </p:txBody>
      </p:sp>
      <p:sp>
        <p:nvSpPr>
          <p:cNvPr id="39" name="Rectangle 38">
            <a:extLst>
              <a:ext uri="{FF2B5EF4-FFF2-40B4-BE49-F238E27FC236}">
                <a16:creationId xmlns:a16="http://schemas.microsoft.com/office/drawing/2014/main" id="{D7857F2C-D2F4-41A4-B6E7-F48EF9E0515E}"/>
              </a:ext>
            </a:extLst>
          </p:cNvPr>
          <p:cNvSpPr/>
          <p:nvPr/>
        </p:nvSpPr>
        <p:spPr>
          <a:xfrm>
            <a:off x="4068474" y="3994056"/>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863F2B7E-A218-49F7-AEC6-67E40EBA1FEA}"/>
              </a:ext>
            </a:extLst>
          </p:cNvPr>
          <p:cNvSpPr/>
          <p:nvPr/>
        </p:nvSpPr>
        <p:spPr>
          <a:xfrm>
            <a:off x="4220874" y="4146456"/>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CB110DBF-E571-4EF1-9AE0-C391DA50CD9F}"/>
              </a:ext>
            </a:extLst>
          </p:cNvPr>
          <p:cNvSpPr/>
          <p:nvPr/>
        </p:nvSpPr>
        <p:spPr>
          <a:xfrm>
            <a:off x="3185819" y="4298856"/>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CCF42CEA-492D-403D-A877-C3952D6857FE}"/>
              </a:ext>
            </a:extLst>
          </p:cNvPr>
          <p:cNvSpPr/>
          <p:nvPr/>
        </p:nvSpPr>
        <p:spPr>
          <a:xfrm>
            <a:off x="3357269" y="4451256"/>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7D790CAB-1E67-4921-A069-34AEE6148345}"/>
              </a:ext>
            </a:extLst>
          </p:cNvPr>
          <p:cNvSpPr txBox="1"/>
          <p:nvPr/>
        </p:nvSpPr>
        <p:spPr>
          <a:xfrm>
            <a:off x="3520854" y="3946401"/>
            <a:ext cx="547620" cy="200055"/>
          </a:xfrm>
          <a:prstGeom prst="rect">
            <a:avLst/>
          </a:prstGeom>
          <a:noFill/>
        </p:spPr>
        <p:txBody>
          <a:bodyPr wrap="square" rtlCol="0">
            <a:spAutoFit/>
          </a:bodyPr>
          <a:lstStyle/>
          <a:p>
            <a:r>
              <a:rPr lang="en-US" sz="700" dirty="0"/>
              <a:t>RCVR 1</a:t>
            </a:r>
          </a:p>
        </p:txBody>
      </p:sp>
      <p:sp>
        <p:nvSpPr>
          <p:cNvPr id="44" name="TextBox 43">
            <a:extLst>
              <a:ext uri="{FF2B5EF4-FFF2-40B4-BE49-F238E27FC236}">
                <a16:creationId xmlns:a16="http://schemas.microsoft.com/office/drawing/2014/main" id="{28E732D3-3D67-41DF-80BE-6FDE839A723A}"/>
              </a:ext>
            </a:extLst>
          </p:cNvPr>
          <p:cNvSpPr txBox="1"/>
          <p:nvPr/>
        </p:nvSpPr>
        <p:spPr>
          <a:xfrm>
            <a:off x="3673254" y="4098801"/>
            <a:ext cx="547620" cy="200055"/>
          </a:xfrm>
          <a:prstGeom prst="rect">
            <a:avLst/>
          </a:prstGeom>
          <a:noFill/>
        </p:spPr>
        <p:txBody>
          <a:bodyPr wrap="square" rtlCol="0">
            <a:spAutoFit/>
          </a:bodyPr>
          <a:lstStyle/>
          <a:p>
            <a:r>
              <a:rPr lang="en-US" sz="700" dirty="0"/>
              <a:t>RCVR 2</a:t>
            </a:r>
          </a:p>
        </p:txBody>
      </p:sp>
      <p:sp>
        <p:nvSpPr>
          <p:cNvPr id="45" name="TextBox 44">
            <a:extLst>
              <a:ext uri="{FF2B5EF4-FFF2-40B4-BE49-F238E27FC236}">
                <a16:creationId xmlns:a16="http://schemas.microsoft.com/office/drawing/2014/main" id="{E2A272CF-5A84-43B8-BBE5-A8B3662ACE52}"/>
              </a:ext>
            </a:extLst>
          </p:cNvPr>
          <p:cNvSpPr txBox="1"/>
          <p:nvPr/>
        </p:nvSpPr>
        <p:spPr>
          <a:xfrm>
            <a:off x="2669949" y="4251201"/>
            <a:ext cx="547620" cy="200055"/>
          </a:xfrm>
          <a:prstGeom prst="rect">
            <a:avLst/>
          </a:prstGeom>
          <a:noFill/>
        </p:spPr>
        <p:txBody>
          <a:bodyPr wrap="square" rtlCol="0">
            <a:spAutoFit/>
          </a:bodyPr>
          <a:lstStyle/>
          <a:p>
            <a:r>
              <a:rPr lang="en-US" sz="700" dirty="0"/>
              <a:t>RCVR 3</a:t>
            </a:r>
          </a:p>
        </p:txBody>
      </p:sp>
      <p:sp>
        <p:nvSpPr>
          <p:cNvPr id="46" name="TextBox 45">
            <a:extLst>
              <a:ext uri="{FF2B5EF4-FFF2-40B4-BE49-F238E27FC236}">
                <a16:creationId xmlns:a16="http://schemas.microsoft.com/office/drawing/2014/main" id="{337FD273-5BEF-41FF-B1C8-8B357A96B7DD}"/>
              </a:ext>
            </a:extLst>
          </p:cNvPr>
          <p:cNvSpPr txBox="1"/>
          <p:nvPr/>
        </p:nvSpPr>
        <p:spPr>
          <a:xfrm>
            <a:off x="2809649" y="4403601"/>
            <a:ext cx="547620" cy="200055"/>
          </a:xfrm>
          <a:prstGeom prst="rect">
            <a:avLst/>
          </a:prstGeom>
          <a:noFill/>
        </p:spPr>
        <p:txBody>
          <a:bodyPr wrap="square" rtlCol="0">
            <a:spAutoFit/>
          </a:bodyPr>
          <a:lstStyle/>
          <a:p>
            <a:r>
              <a:rPr lang="en-US" sz="700" dirty="0"/>
              <a:t>RCVR 4</a:t>
            </a:r>
          </a:p>
        </p:txBody>
      </p:sp>
      <p:sp>
        <p:nvSpPr>
          <p:cNvPr id="47" name="Rectangle 46">
            <a:extLst>
              <a:ext uri="{FF2B5EF4-FFF2-40B4-BE49-F238E27FC236}">
                <a16:creationId xmlns:a16="http://schemas.microsoft.com/office/drawing/2014/main" id="{436A01AB-49F7-4081-9D80-1BE536D62EDF}"/>
              </a:ext>
            </a:extLst>
          </p:cNvPr>
          <p:cNvSpPr/>
          <p:nvPr/>
        </p:nvSpPr>
        <p:spPr>
          <a:xfrm>
            <a:off x="6189906" y="3994056"/>
            <a:ext cx="1442434"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14B4B46E-D05B-4FCF-89F8-A03EA355C6FE}"/>
              </a:ext>
            </a:extLst>
          </p:cNvPr>
          <p:cNvSpPr/>
          <p:nvPr/>
        </p:nvSpPr>
        <p:spPr>
          <a:xfrm>
            <a:off x="6342306" y="4146456"/>
            <a:ext cx="1442434"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7B08DD0B-561E-4C82-B9C7-3465DCD424AF}"/>
              </a:ext>
            </a:extLst>
          </p:cNvPr>
          <p:cNvSpPr/>
          <p:nvPr/>
        </p:nvSpPr>
        <p:spPr>
          <a:xfrm>
            <a:off x="5361188" y="4298856"/>
            <a:ext cx="1442434"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5014FD47-3AC6-4F47-83D0-035C0DEA71F7}"/>
              </a:ext>
            </a:extLst>
          </p:cNvPr>
          <p:cNvSpPr/>
          <p:nvPr/>
        </p:nvSpPr>
        <p:spPr>
          <a:xfrm>
            <a:off x="5532638" y="4451256"/>
            <a:ext cx="1442434"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B57E66BA-44F2-404C-AA6D-7CC682CCA09A}"/>
              </a:ext>
            </a:extLst>
          </p:cNvPr>
          <p:cNvSpPr txBox="1"/>
          <p:nvPr/>
        </p:nvSpPr>
        <p:spPr>
          <a:xfrm>
            <a:off x="5771076" y="3946401"/>
            <a:ext cx="547620" cy="200055"/>
          </a:xfrm>
          <a:prstGeom prst="rect">
            <a:avLst/>
          </a:prstGeom>
          <a:noFill/>
        </p:spPr>
        <p:txBody>
          <a:bodyPr wrap="square" rtlCol="0">
            <a:spAutoFit/>
          </a:bodyPr>
          <a:lstStyle/>
          <a:p>
            <a:r>
              <a:rPr lang="en-US" sz="700" dirty="0"/>
              <a:t>RCVR 1</a:t>
            </a:r>
          </a:p>
        </p:txBody>
      </p:sp>
      <p:sp>
        <p:nvSpPr>
          <p:cNvPr id="52" name="TextBox 51">
            <a:extLst>
              <a:ext uri="{FF2B5EF4-FFF2-40B4-BE49-F238E27FC236}">
                <a16:creationId xmlns:a16="http://schemas.microsoft.com/office/drawing/2014/main" id="{77A0387A-116B-436A-A498-FE6DFCDEBAD2}"/>
              </a:ext>
            </a:extLst>
          </p:cNvPr>
          <p:cNvSpPr txBox="1"/>
          <p:nvPr/>
        </p:nvSpPr>
        <p:spPr>
          <a:xfrm>
            <a:off x="5794686" y="4098801"/>
            <a:ext cx="547620" cy="200055"/>
          </a:xfrm>
          <a:prstGeom prst="rect">
            <a:avLst/>
          </a:prstGeom>
          <a:noFill/>
        </p:spPr>
        <p:txBody>
          <a:bodyPr wrap="square" rtlCol="0">
            <a:spAutoFit/>
          </a:bodyPr>
          <a:lstStyle/>
          <a:p>
            <a:r>
              <a:rPr lang="en-US" sz="700" dirty="0"/>
              <a:t>RCVR 2</a:t>
            </a:r>
          </a:p>
        </p:txBody>
      </p:sp>
      <p:sp>
        <p:nvSpPr>
          <p:cNvPr id="53" name="TextBox 52">
            <a:extLst>
              <a:ext uri="{FF2B5EF4-FFF2-40B4-BE49-F238E27FC236}">
                <a16:creationId xmlns:a16="http://schemas.microsoft.com/office/drawing/2014/main" id="{E22CCAB4-7431-4F2E-8484-3FEC43BD5C07}"/>
              </a:ext>
            </a:extLst>
          </p:cNvPr>
          <p:cNvSpPr txBox="1"/>
          <p:nvPr/>
        </p:nvSpPr>
        <p:spPr>
          <a:xfrm>
            <a:off x="4845318" y="4251201"/>
            <a:ext cx="547620" cy="200055"/>
          </a:xfrm>
          <a:prstGeom prst="rect">
            <a:avLst/>
          </a:prstGeom>
          <a:noFill/>
        </p:spPr>
        <p:txBody>
          <a:bodyPr wrap="square" rtlCol="0">
            <a:spAutoFit/>
          </a:bodyPr>
          <a:lstStyle/>
          <a:p>
            <a:r>
              <a:rPr lang="en-US" sz="700" dirty="0"/>
              <a:t>RCVR 3</a:t>
            </a:r>
          </a:p>
        </p:txBody>
      </p:sp>
      <p:sp>
        <p:nvSpPr>
          <p:cNvPr id="54" name="TextBox 53">
            <a:extLst>
              <a:ext uri="{FF2B5EF4-FFF2-40B4-BE49-F238E27FC236}">
                <a16:creationId xmlns:a16="http://schemas.microsoft.com/office/drawing/2014/main" id="{06128C82-E444-49DF-A34C-2BC106461AFB}"/>
              </a:ext>
            </a:extLst>
          </p:cNvPr>
          <p:cNvSpPr txBox="1"/>
          <p:nvPr/>
        </p:nvSpPr>
        <p:spPr>
          <a:xfrm>
            <a:off x="4985018" y="4403601"/>
            <a:ext cx="547620" cy="200055"/>
          </a:xfrm>
          <a:prstGeom prst="rect">
            <a:avLst/>
          </a:prstGeom>
          <a:noFill/>
        </p:spPr>
        <p:txBody>
          <a:bodyPr wrap="square" rtlCol="0">
            <a:spAutoFit/>
          </a:bodyPr>
          <a:lstStyle/>
          <a:p>
            <a:r>
              <a:rPr lang="en-US" sz="700" dirty="0"/>
              <a:t>RCVR 4</a:t>
            </a:r>
          </a:p>
        </p:txBody>
      </p:sp>
      <p:sp>
        <p:nvSpPr>
          <p:cNvPr id="55" name="TextBox 54">
            <a:extLst>
              <a:ext uri="{FF2B5EF4-FFF2-40B4-BE49-F238E27FC236}">
                <a16:creationId xmlns:a16="http://schemas.microsoft.com/office/drawing/2014/main" id="{E23EBB9F-F591-4901-AD24-23F55D24FDD0}"/>
              </a:ext>
            </a:extLst>
          </p:cNvPr>
          <p:cNvSpPr txBox="1"/>
          <p:nvPr/>
        </p:nvSpPr>
        <p:spPr>
          <a:xfrm>
            <a:off x="490560" y="1352647"/>
            <a:ext cx="5940737" cy="369332"/>
          </a:xfrm>
          <a:prstGeom prst="rect">
            <a:avLst/>
          </a:prstGeom>
          <a:noFill/>
        </p:spPr>
        <p:txBody>
          <a:bodyPr wrap="square" rtlCol="0">
            <a:spAutoFit/>
          </a:bodyPr>
          <a:lstStyle/>
          <a:p>
            <a:r>
              <a:rPr lang="en-US" dirty="0"/>
              <a:t>Easy for OPUS PROJECTS to define sessions</a:t>
            </a:r>
          </a:p>
        </p:txBody>
      </p:sp>
      <p:sp>
        <p:nvSpPr>
          <p:cNvPr id="56" name="TextBox 55">
            <a:extLst>
              <a:ext uri="{FF2B5EF4-FFF2-40B4-BE49-F238E27FC236}">
                <a16:creationId xmlns:a16="http://schemas.microsoft.com/office/drawing/2014/main" id="{4FCECC62-AA90-4625-B094-687DEDFCFAAA}"/>
              </a:ext>
            </a:extLst>
          </p:cNvPr>
          <p:cNvSpPr txBox="1"/>
          <p:nvPr/>
        </p:nvSpPr>
        <p:spPr>
          <a:xfrm>
            <a:off x="550485" y="3566584"/>
            <a:ext cx="5940737" cy="369332"/>
          </a:xfrm>
          <a:prstGeom prst="rect">
            <a:avLst/>
          </a:prstGeom>
          <a:noFill/>
        </p:spPr>
        <p:txBody>
          <a:bodyPr wrap="square" rtlCol="0">
            <a:spAutoFit/>
          </a:bodyPr>
          <a:lstStyle/>
          <a:p>
            <a:r>
              <a:rPr lang="en-US" dirty="0"/>
              <a:t>Difficult for OPUS PROJECTS to define sessions</a:t>
            </a:r>
          </a:p>
        </p:txBody>
      </p:sp>
      <p:cxnSp>
        <p:nvCxnSpPr>
          <p:cNvPr id="60" name="Straight Arrow Connector 59">
            <a:extLst>
              <a:ext uri="{FF2B5EF4-FFF2-40B4-BE49-F238E27FC236}">
                <a16:creationId xmlns:a16="http://schemas.microsoft.com/office/drawing/2014/main" id="{468CE755-9635-4CA1-A935-7F077AD07387}"/>
              </a:ext>
            </a:extLst>
          </p:cNvPr>
          <p:cNvCxnSpPr/>
          <p:nvPr/>
        </p:nvCxnSpPr>
        <p:spPr>
          <a:xfrm>
            <a:off x="567699" y="4820801"/>
            <a:ext cx="1408537" cy="0"/>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8657FBE6-D963-4570-9564-EBA714CC0CD5}"/>
              </a:ext>
            </a:extLst>
          </p:cNvPr>
          <p:cNvSpPr txBox="1"/>
          <p:nvPr/>
        </p:nvSpPr>
        <p:spPr>
          <a:xfrm>
            <a:off x="472628" y="4842881"/>
            <a:ext cx="547620" cy="276999"/>
          </a:xfrm>
          <a:prstGeom prst="rect">
            <a:avLst/>
          </a:prstGeom>
          <a:noFill/>
        </p:spPr>
        <p:txBody>
          <a:bodyPr wrap="square" rtlCol="0">
            <a:spAutoFit/>
          </a:bodyPr>
          <a:lstStyle/>
          <a:p>
            <a:r>
              <a:rPr lang="en-US" sz="1200" dirty="0"/>
              <a:t>Time</a:t>
            </a:r>
          </a:p>
        </p:txBody>
      </p:sp>
      <p:cxnSp>
        <p:nvCxnSpPr>
          <p:cNvPr id="63" name="Straight Connector 62">
            <a:extLst>
              <a:ext uri="{FF2B5EF4-FFF2-40B4-BE49-F238E27FC236}">
                <a16:creationId xmlns:a16="http://schemas.microsoft.com/office/drawing/2014/main" id="{5B1C05D0-617D-4E61-BBC0-A8D979D0FD83}"/>
              </a:ext>
            </a:extLst>
          </p:cNvPr>
          <p:cNvCxnSpPr/>
          <p:nvPr/>
        </p:nvCxnSpPr>
        <p:spPr>
          <a:xfrm flipV="1">
            <a:off x="2637034" y="1708093"/>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7748AF6C-4275-4A76-80F8-3E863D86D346}"/>
              </a:ext>
            </a:extLst>
          </p:cNvPr>
          <p:cNvCxnSpPr/>
          <p:nvPr/>
        </p:nvCxnSpPr>
        <p:spPr>
          <a:xfrm flipV="1">
            <a:off x="3055550" y="1708093"/>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0F60BA74-1017-45B6-BFE8-8CA025DAE11C}"/>
              </a:ext>
            </a:extLst>
          </p:cNvPr>
          <p:cNvSpPr txBox="1"/>
          <p:nvPr/>
        </p:nvSpPr>
        <p:spPr>
          <a:xfrm>
            <a:off x="2604573" y="2809651"/>
            <a:ext cx="547620" cy="461665"/>
          </a:xfrm>
          <a:prstGeom prst="rect">
            <a:avLst/>
          </a:prstGeom>
          <a:noFill/>
        </p:spPr>
        <p:txBody>
          <a:bodyPr wrap="square" rtlCol="0">
            <a:spAutoFit/>
          </a:bodyPr>
          <a:lstStyle/>
          <a:p>
            <a:r>
              <a:rPr lang="en-US" sz="1200" dirty="0">
                <a:solidFill>
                  <a:srgbClr val="FF0000"/>
                </a:solidFill>
              </a:rPr>
              <a:t>Time</a:t>
            </a:r>
          </a:p>
          <a:p>
            <a:r>
              <a:rPr lang="en-US" sz="1200" dirty="0">
                <a:solidFill>
                  <a:srgbClr val="FF0000"/>
                </a:solidFill>
              </a:rPr>
              <a:t>Gap</a:t>
            </a:r>
          </a:p>
        </p:txBody>
      </p:sp>
      <p:cxnSp>
        <p:nvCxnSpPr>
          <p:cNvPr id="78" name="Straight Connector 77">
            <a:extLst>
              <a:ext uri="{FF2B5EF4-FFF2-40B4-BE49-F238E27FC236}">
                <a16:creationId xmlns:a16="http://schemas.microsoft.com/office/drawing/2014/main" id="{9EE01B83-E64E-4D56-A9B3-FB07615B31AC}"/>
              </a:ext>
            </a:extLst>
          </p:cNvPr>
          <p:cNvCxnSpPr/>
          <p:nvPr/>
        </p:nvCxnSpPr>
        <p:spPr>
          <a:xfrm flipV="1">
            <a:off x="4844821" y="1706888"/>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B9CF2469-106E-402E-A9DF-BBB4D9C08D04}"/>
              </a:ext>
            </a:extLst>
          </p:cNvPr>
          <p:cNvCxnSpPr/>
          <p:nvPr/>
        </p:nvCxnSpPr>
        <p:spPr>
          <a:xfrm flipV="1">
            <a:off x="5669737" y="1706888"/>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AB4C190D-4AE2-4C91-B545-2A4E0CD7C463}"/>
              </a:ext>
            </a:extLst>
          </p:cNvPr>
          <p:cNvSpPr txBox="1"/>
          <p:nvPr/>
        </p:nvSpPr>
        <p:spPr>
          <a:xfrm>
            <a:off x="5015560" y="2808446"/>
            <a:ext cx="547620" cy="461665"/>
          </a:xfrm>
          <a:prstGeom prst="rect">
            <a:avLst/>
          </a:prstGeom>
          <a:noFill/>
        </p:spPr>
        <p:txBody>
          <a:bodyPr wrap="square" rtlCol="0">
            <a:spAutoFit/>
          </a:bodyPr>
          <a:lstStyle/>
          <a:p>
            <a:r>
              <a:rPr lang="en-US" sz="1200" dirty="0">
                <a:solidFill>
                  <a:srgbClr val="FF0000"/>
                </a:solidFill>
              </a:rPr>
              <a:t>Time</a:t>
            </a:r>
          </a:p>
          <a:p>
            <a:r>
              <a:rPr lang="en-US" sz="1200" dirty="0">
                <a:solidFill>
                  <a:srgbClr val="FF0000"/>
                </a:solidFill>
              </a:rPr>
              <a:t>Gap</a:t>
            </a:r>
          </a:p>
        </p:txBody>
      </p:sp>
      <p:cxnSp>
        <p:nvCxnSpPr>
          <p:cNvPr id="81" name="Straight Connector 80">
            <a:extLst>
              <a:ext uri="{FF2B5EF4-FFF2-40B4-BE49-F238E27FC236}">
                <a16:creationId xmlns:a16="http://schemas.microsoft.com/office/drawing/2014/main" id="{A8C5B1E5-029D-429F-A789-2140A3EE06DE}"/>
              </a:ext>
            </a:extLst>
          </p:cNvPr>
          <p:cNvCxnSpPr/>
          <p:nvPr/>
        </p:nvCxnSpPr>
        <p:spPr>
          <a:xfrm flipV="1">
            <a:off x="2756898" y="3950690"/>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64185DE8-22E6-4501-8E77-612354E2EB9F}"/>
              </a:ext>
            </a:extLst>
          </p:cNvPr>
          <p:cNvCxnSpPr/>
          <p:nvPr/>
        </p:nvCxnSpPr>
        <p:spPr>
          <a:xfrm flipV="1">
            <a:off x="3193853" y="3935916"/>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70A7E6ED-8865-4ED2-AED8-CA4446C1484C}"/>
              </a:ext>
            </a:extLst>
          </p:cNvPr>
          <p:cNvSpPr txBox="1"/>
          <p:nvPr/>
        </p:nvSpPr>
        <p:spPr>
          <a:xfrm>
            <a:off x="2720347" y="5039300"/>
            <a:ext cx="547620" cy="461665"/>
          </a:xfrm>
          <a:prstGeom prst="rect">
            <a:avLst/>
          </a:prstGeom>
          <a:noFill/>
        </p:spPr>
        <p:txBody>
          <a:bodyPr wrap="square" rtlCol="0">
            <a:spAutoFit/>
          </a:bodyPr>
          <a:lstStyle/>
          <a:p>
            <a:r>
              <a:rPr lang="en-US" sz="1200" dirty="0">
                <a:solidFill>
                  <a:srgbClr val="FF0000"/>
                </a:solidFill>
              </a:rPr>
              <a:t>Time</a:t>
            </a:r>
          </a:p>
          <a:p>
            <a:r>
              <a:rPr lang="en-US" sz="1200" dirty="0">
                <a:solidFill>
                  <a:srgbClr val="FF0000"/>
                </a:solidFill>
              </a:rPr>
              <a:t>Gap</a:t>
            </a:r>
          </a:p>
        </p:txBody>
      </p:sp>
      <p:cxnSp>
        <p:nvCxnSpPr>
          <p:cNvPr id="84" name="Straight Connector 83">
            <a:extLst>
              <a:ext uri="{FF2B5EF4-FFF2-40B4-BE49-F238E27FC236}">
                <a16:creationId xmlns:a16="http://schemas.microsoft.com/office/drawing/2014/main" id="{66C07A5C-D3A6-4832-933F-43E0A273C797}"/>
              </a:ext>
            </a:extLst>
          </p:cNvPr>
          <p:cNvCxnSpPr/>
          <p:nvPr/>
        </p:nvCxnSpPr>
        <p:spPr>
          <a:xfrm flipV="1">
            <a:off x="4823404" y="4022085"/>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1E0D787B-2627-4737-8892-73231EEF8A3C}"/>
              </a:ext>
            </a:extLst>
          </p:cNvPr>
          <p:cNvCxnSpPr/>
          <p:nvPr/>
        </p:nvCxnSpPr>
        <p:spPr>
          <a:xfrm flipV="1">
            <a:off x="5528856" y="4098801"/>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CB1986CB-E176-4799-A322-D51D8B1CD93D}"/>
              </a:ext>
            </a:extLst>
          </p:cNvPr>
          <p:cNvSpPr txBox="1"/>
          <p:nvPr/>
        </p:nvSpPr>
        <p:spPr>
          <a:xfrm>
            <a:off x="4611080" y="5316081"/>
            <a:ext cx="2738285" cy="1200329"/>
          </a:xfrm>
          <a:prstGeom prst="rect">
            <a:avLst/>
          </a:prstGeom>
          <a:noFill/>
        </p:spPr>
        <p:txBody>
          <a:bodyPr wrap="square" rtlCol="0">
            <a:spAutoFit/>
          </a:bodyPr>
          <a:lstStyle/>
          <a:p>
            <a:r>
              <a:rPr lang="en-US" sz="1200" dirty="0">
                <a:solidFill>
                  <a:srgbClr val="FF0000"/>
                </a:solidFill>
              </a:rPr>
              <a:t>Time Gap is not obvious. </a:t>
            </a:r>
          </a:p>
          <a:p>
            <a:r>
              <a:rPr lang="en-US" sz="1200" dirty="0">
                <a:solidFill>
                  <a:srgbClr val="FF0000"/>
                </a:solidFill>
              </a:rPr>
              <a:t>Which files go with which sessions?</a:t>
            </a:r>
          </a:p>
          <a:p>
            <a:r>
              <a:rPr lang="en-US" sz="1200" dirty="0">
                <a:solidFill>
                  <a:srgbClr val="FF0000"/>
                </a:solidFill>
              </a:rPr>
              <a:t>Your intent is not clear.</a:t>
            </a:r>
          </a:p>
          <a:p>
            <a:r>
              <a:rPr lang="en-US" sz="1200" dirty="0">
                <a:solidFill>
                  <a:srgbClr val="FF0000"/>
                </a:solidFill>
              </a:rPr>
              <a:t>Do any overlap by 50%</a:t>
            </a:r>
          </a:p>
          <a:p>
            <a:r>
              <a:rPr lang="en-US" sz="1200" dirty="0">
                <a:solidFill>
                  <a:srgbClr val="FF0000"/>
                </a:solidFill>
              </a:rPr>
              <a:t>Duration exceed 1800 seconds?</a:t>
            </a:r>
          </a:p>
          <a:p>
            <a:r>
              <a:rPr lang="en-US" sz="1200" dirty="0">
                <a:solidFill>
                  <a:srgbClr val="FF0000"/>
                </a:solidFill>
              </a:rPr>
              <a:t>Is this 3, 4, or even 5 sessions?</a:t>
            </a:r>
          </a:p>
        </p:txBody>
      </p:sp>
      <p:cxnSp>
        <p:nvCxnSpPr>
          <p:cNvPr id="90" name="Straight Connector 89">
            <a:extLst>
              <a:ext uri="{FF2B5EF4-FFF2-40B4-BE49-F238E27FC236}">
                <a16:creationId xmlns:a16="http://schemas.microsoft.com/office/drawing/2014/main" id="{742C366C-F7FB-407D-ABF9-B0A159D1B34C}"/>
              </a:ext>
            </a:extLst>
          </p:cNvPr>
          <p:cNvCxnSpPr/>
          <p:nvPr/>
        </p:nvCxnSpPr>
        <p:spPr>
          <a:xfrm flipV="1">
            <a:off x="6189906" y="3991515"/>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1381D49F-CA34-4AB0-86B7-D238A1B6123D}"/>
              </a:ext>
            </a:extLst>
          </p:cNvPr>
          <p:cNvCxnSpPr/>
          <p:nvPr/>
        </p:nvCxnSpPr>
        <p:spPr>
          <a:xfrm flipV="1">
            <a:off x="6342306" y="3970012"/>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2631F150-EF9A-45AC-967C-477C81D7DA87}"/>
              </a:ext>
            </a:extLst>
          </p:cNvPr>
          <p:cNvCxnSpPr/>
          <p:nvPr/>
        </p:nvCxnSpPr>
        <p:spPr>
          <a:xfrm>
            <a:off x="464665" y="2592754"/>
            <a:ext cx="1408537" cy="0"/>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FC583CC0-9084-45E9-A262-84FB304A2BCF}"/>
              </a:ext>
            </a:extLst>
          </p:cNvPr>
          <p:cNvSpPr txBox="1"/>
          <p:nvPr/>
        </p:nvSpPr>
        <p:spPr>
          <a:xfrm>
            <a:off x="369594" y="2614834"/>
            <a:ext cx="547620" cy="276999"/>
          </a:xfrm>
          <a:prstGeom prst="rect">
            <a:avLst/>
          </a:prstGeom>
          <a:noFill/>
        </p:spPr>
        <p:txBody>
          <a:bodyPr wrap="square" rtlCol="0">
            <a:spAutoFit/>
          </a:bodyPr>
          <a:lstStyle/>
          <a:p>
            <a:r>
              <a:rPr lang="en-US" sz="1200" dirty="0"/>
              <a:t>Time</a:t>
            </a:r>
          </a:p>
        </p:txBody>
      </p:sp>
      <p:sp>
        <p:nvSpPr>
          <p:cNvPr id="76" name="TextBox 75">
            <a:extLst>
              <a:ext uri="{FF2B5EF4-FFF2-40B4-BE49-F238E27FC236}">
                <a16:creationId xmlns:a16="http://schemas.microsoft.com/office/drawing/2014/main" id="{E1374D0E-2731-41FD-BC6B-BC994C5CB15B}"/>
              </a:ext>
            </a:extLst>
          </p:cNvPr>
          <p:cNvSpPr txBox="1"/>
          <p:nvPr/>
        </p:nvSpPr>
        <p:spPr>
          <a:xfrm rot="21193420">
            <a:off x="3773063" y="4800899"/>
            <a:ext cx="4961583" cy="338554"/>
          </a:xfrm>
          <a:prstGeom prst="rect">
            <a:avLst/>
          </a:prstGeom>
          <a:noFill/>
        </p:spPr>
        <p:txBody>
          <a:bodyPr wrap="square" rtlCol="0">
            <a:spAutoFit/>
          </a:bodyPr>
          <a:lstStyle/>
          <a:p>
            <a:r>
              <a:rPr lang="en-US" sz="1600" i="1" dirty="0">
                <a:solidFill>
                  <a:srgbClr val="FF0000"/>
                </a:solidFill>
              </a:rPr>
              <a:t>Let’s trim </a:t>
            </a:r>
            <a:r>
              <a:rPr lang="en-US" sz="1600" i="1" dirty="0">
                <a:solidFill>
                  <a:srgbClr val="0070C0"/>
                </a:solidFill>
              </a:rPr>
              <a:t>RCVR 3 </a:t>
            </a:r>
            <a:r>
              <a:rPr lang="en-US" sz="1600" i="1" dirty="0">
                <a:solidFill>
                  <a:srgbClr val="FF0000"/>
                </a:solidFill>
              </a:rPr>
              <a:t>and </a:t>
            </a:r>
            <a:r>
              <a:rPr lang="en-US" sz="1600" i="1" dirty="0">
                <a:solidFill>
                  <a:srgbClr val="0070C0"/>
                </a:solidFill>
              </a:rPr>
              <a:t>RCVR 4 </a:t>
            </a:r>
            <a:r>
              <a:rPr lang="en-US" sz="1600" i="1" dirty="0">
                <a:solidFill>
                  <a:srgbClr val="FF0000"/>
                </a:solidFill>
              </a:rPr>
              <a:t>in the </a:t>
            </a:r>
            <a:r>
              <a:rPr lang="en-US" sz="1600" i="1" dirty="0">
                <a:solidFill>
                  <a:srgbClr val="0070C0"/>
                </a:solidFill>
              </a:rPr>
              <a:t>BLUE Session </a:t>
            </a:r>
          </a:p>
        </p:txBody>
      </p:sp>
      <p:sp>
        <p:nvSpPr>
          <p:cNvPr id="3" name="Oval 2">
            <a:extLst>
              <a:ext uri="{FF2B5EF4-FFF2-40B4-BE49-F238E27FC236}">
                <a16:creationId xmlns:a16="http://schemas.microsoft.com/office/drawing/2014/main" id="{D79FB1D5-C2CB-455C-9063-453C8AAB9027}"/>
              </a:ext>
            </a:extLst>
          </p:cNvPr>
          <p:cNvSpPr/>
          <p:nvPr/>
        </p:nvSpPr>
        <p:spPr>
          <a:xfrm>
            <a:off x="5256401" y="4195001"/>
            <a:ext cx="500323" cy="533496"/>
          </a:xfrm>
          <a:prstGeom prst="ellipse">
            <a:avLst/>
          </a:prstGeom>
          <a:solidFill>
            <a:srgbClr val="FFFF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19823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1000"/>
                                  </p:stCondLst>
                                  <p:childTnLst>
                                    <p:set>
                                      <p:cBhvr>
                                        <p:cTn id="9" dur="1" fill="hold">
                                          <p:stCondLst>
                                            <p:cond delay="0"/>
                                          </p:stCondLst>
                                        </p:cTn>
                                        <p:tgtEl>
                                          <p:spTgt spid="76"/>
                                        </p:tgtEl>
                                        <p:attrNameLst>
                                          <p:attrName>style.visibility</p:attrName>
                                        </p:attrNameLst>
                                      </p:cBhvr>
                                      <p:to>
                                        <p:strVal val="visible"/>
                                      </p:to>
                                    </p:set>
                                    <p:animEffect transition="in" filter="wipe(left)">
                                      <p:cBhvr>
                                        <p:cTn id="10" dur="10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457199" y="5880715"/>
            <a:ext cx="8229601" cy="461665"/>
          </a:xfrm>
          <a:prstGeom prst="rect">
            <a:avLst/>
          </a:prstGeom>
          <a:solidFill>
            <a:schemeClr val="tx2"/>
          </a:solidFill>
        </p:spPr>
        <p:style>
          <a:lnRef idx="0">
            <a:schemeClr val="accent1"/>
          </a:lnRef>
          <a:fillRef idx="1001">
            <a:schemeClr val="dk2"/>
          </a:fillRef>
          <a:effectRef idx="3">
            <a:schemeClr val="accent1"/>
          </a:effectRef>
          <a:fontRef idx="minor">
            <a:schemeClr val="lt1"/>
          </a:fontRef>
        </p:style>
        <p:txBody>
          <a:bodyPr wrap="square">
            <a:spAutoFit/>
          </a:bodyPr>
          <a:lstStyle/>
          <a:p>
            <a:pPr marL="3175" indent="-3175">
              <a:spcBef>
                <a:spcPct val="50000"/>
              </a:spcBef>
              <a:defRPr/>
            </a:pPr>
            <a:r>
              <a:rPr lang="en-US" sz="2400" dirty="0"/>
              <a:t>Click the “Create” button to start Creating a Project.</a:t>
            </a:r>
            <a:endParaRPr lang="en-US" sz="1600" dirty="0">
              <a:solidFill>
                <a:srgbClr val="FFFFFF"/>
              </a:solidFill>
            </a:endParaRPr>
          </a:p>
        </p:txBody>
      </p:sp>
      <p:sp>
        <p:nvSpPr>
          <p:cNvPr id="4" name="Date Placeholder 3"/>
          <p:cNvSpPr>
            <a:spLocks noGrp="1"/>
          </p:cNvSpPr>
          <p:nvPr>
            <p:ph type="dt" sz="quarter" idx="10"/>
          </p:nvPr>
        </p:nvSpPr>
        <p:spPr/>
        <p:txBody>
          <a:bodyPr/>
          <a:lstStyle/>
          <a:p>
            <a:pPr>
              <a:defRPr/>
            </a:pPr>
            <a:r>
              <a:rPr lang="en-US"/>
              <a:t>2023-10-16</a:t>
            </a:r>
            <a:endParaRPr lang="en-US" dirty="0"/>
          </a:p>
        </p:txBody>
      </p:sp>
      <p:sp>
        <p:nvSpPr>
          <p:cNvPr id="5" name="Slide Number Placeholder 4"/>
          <p:cNvSpPr>
            <a:spLocks noGrp="1"/>
          </p:cNvSpPr>
          <p:nvPr>
            <p:ph type="sldNum" sz="quarter" idx="12"/>
          </p:nvPr>
        </p:nvSpPr>
        <p:spPr/>
        <p:txBody>
          <a:bodyPr/>
          <a:lstStyle/>
          <a:p>
            <a:pPr>
              <a:defRPr/>
            </a:pPr>
            <a:fld id="{FA7F97DF-670F-45DD-9FFA-671113ABFBD8}" type="slidenum">
              <a:rPr lang="en-US" smtClean="0"/>
              <a:pPr>
                <a:defRPr/>
              </a:pPr>
              <a:t>5</a:t>
            </a:fld>
            <a:endParaRPr lang="en-US"/>
          </a:p>
        </p:txBody>
      </p:sp>
      <p:sp>
        <p:nvSpPr>
          <p:cNvPr id="6" name="Footer Placeholder 5"/>
          <p:cNvSpPr>
            <a:spLocks noGrp="1"/>
          </p:cNvSpPr>
          <p:nvPr>
            <p:ph type="ftr" sz="quarter" idx="11"/>
          </p:nvPr>
        </p:nvSpPr>
        <p:spPr/>
        <p:txBody>
          <a:bodyPr/>
          <a:lstStyle/>
          <a:p>
            <a:pPr>
              <a:defRPr/>
            </a:pPr>
            <a:r>
              <a:rPr lang="en-US"/>
              <a:t>Step 1 : Creating a Project</a:t>
            </a:r>
          </a:p>
        </p:txBody>
      </p:sp>
      <p:pic>
        <p:nvPicPr>
          <p:cNvPr id="10250" name="Picture 9" descr="whitearrow.gif"/>
          <p:cNvPicPr>
            <a:picLocks noChangeAspect="1"/>
          </p:cNvPicPr>
          <p:nvPr/>
        </p:nvPicPr>
        <p:blipFill>
          <a:blip r:embed="rId3" cstate="print"/>
          <a:srcRect/>
          <a:stretch>
            <a:fillRect/>
          </a:stretch>
        </p:blipFill>
        <p:spPr bwMode="auto">
          <a:xfrm>
            <a:off x="2886075" y="3159125"/>
            <a:ext cx="439738" cy="439738"/>
          </a:xfrm>
          <a:prstGeom prst="rect">
            <a:avLst/>
          </a:prstGeom>
          <a:noFill/>
          <a:ln w="9525">
            <a:noFill/>
            <a:miter lim="800000"/>
            <a:headEnd/>
            <a:tailEnd/>
          </a:ln>
        </p:spPr>
      </p:pic>
      <p:pic>
        <p:nvPicPr>
          <p:cNvPr id="3" name="Picture 2">
            <a:extLst>
              <a:ext uri="{FF2B5EF4-FFF2-40B4-BE49-F238E27FC236}">
                <a16:creationId xmlns:a16="http://schemas.microsoft.com/office/drawing/2014/main" id="{D8A695E6-07D5-40DC-82F1-331EC5709E47}"/>
              </a:ext>
            </a:extLst>
          </p:cNvPr>
          <p:cNvPicPr>
            <a:picLocks noChangeAspect="1"/>
          </p:cNvPicPr>
          <p:nvPr/>
        </p:nvPicPr>
        <p:blipFill rotWithShape="1">
          <a:blip r:embed="rId4"/>
          <a:srcRect t="65281"/>
          <a:stretch/>
        </p:blipFill>
        <p:spPr>
          <a:xfrm>
            <a:off x="303347" y="1649339"/>
            <a:ext cx="8537305" cy="3559322"/>
          </a:xfrm>
          <a:prstGeom prst="rect">
            <a:avLst/>
          </a:prstGeom>
          <a:ln w="25400">
            <a:solidFill>
              <a:srgbClr val="0070C0"/>
            </a:solidFill>
          </a:ln>
        </p:spPr>
      </p:pic>
      <p:cxnSp>
        <p:nvCxnSpPr>
          <p:cNvPr id="10" name="Straight Arrow Connector 9">
            <a:extLst>
              <a:ext uri="{FF2B5EF4-FFF2-40B4-BE49-F238E27FC236}">
                <a16:creationId xmlns:a16="http://schemas.microsoft.com/office/drawing/2014/main" id="{7F044DE7-0008-4548-B640-D6C02A36DBFE}"/>
              </a:ext>
            </a:extLst>
          </p:cNvPr>
          <p:cNvCxnSpPr/>
          <p:nvPr/>
        </p:nvCxnSpPr>
        <p:spPr>
          <a:xfrm>
            <a:off x="1116280" y="2006930"/>
            <a:ext cx="1330037" cy="0"/>
          </a:xfrm>
          <a:prstGeom prst="straightConnector1">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9862DF00-7079-46ED-8460-6BE7587C05D0}"/>
              </a:ext>
            </a:extLst>
          </p:cNvPr>
          <p:cNvSpPr/>
          <p:nvPr/>
        </p:nvSpPr>
        <p:spPr>
          <a:xfrm>
            <a:off x="2446317" y="1772594"/>
            <a:ext cx="812933" cy="468672"/>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36DC8-5D44-4419-9EE7-69649D8F55D4}"/>
              </a:ext>
            </a:extLst>
          </p:cNvPr>
          <p:cNvSpPr>
            <a:spLocks noGrp="1"/>
          </p:cNvSpPr>
          <p:nvPr>
            <p:ph type="title"/>
          </p:nvPr>
        </p:nvSpPr>
        <p:spPr/>
        <p:txBody>
          <a:bodyPr/>
          <a:lstStyle/>
          <a:p>
            <a:r>
              <a:rPr lang="en-US" dirty="0"/>
              <a:t>Session Definition Explained</a:t>
            </a:r>
          </a:p>
        </p:txBody>
      </p:sp>
      <p:sp>
        <p:nvSpPr>
          <p:cNvPr id="3" name="Date Placeholder 2">
            <a:extLst>
              <a:ext uri="{FF2B5EF4-FFF2-40B4-BE49-F238E27FC236}">
                <a16:creationId xmlns:a16="http://schemas.microsoft.com/office/drawing/2014/main" id="{B17763CA-80B3-4870-BEA3-A5EA7F345224}"/>
              </a:ext>
            </a:extLst>
          </p:cNvPr>
          <p:cNvSpPr>
            <a:spLocks noGrp="1"/>
          </p:cNvSpPr>
          <p:nvPr>
            <p:ph type="dt" sz="half" idx="10"/>
          </p:nvPr>
        </p:nvSpPr>
        <p:spPr/>
        <p:txBody>
          <a:bodyPr/>
          <a:lstStyle/>
          <a:p>
            <a:pPr>
              <a:defRPr/>
            </a:pPr>
            <a:r>
              <a:rPr lang="en-US"/>
              <a:t>2023-10-16</a:t>
            </a:r>
            <a:endParaRPr lang="en-US" dirty="0"/>
          </a:p>
        </p:txBody>
      </p:sp>
      <p:sp>
        <p:nvSpPr>
          <p:cNvPr id="4" name="Footer Placeholder 3">
            <a:extLst>
              <a:ext uri="{FF2B5EF4-FFF2-40B4-BE49-F238E27FC236}">
                <a16:creationId xmlns:a16="http://schemas.microsoft.com/office/drawing/2014/main" id="{E33A33A8-FD0A-4B2C-821A-284DD021B3D9}"/>
              </a:ext>
            </a:extLst>
          </p:cNvPr>
          <p:cNvSpPr>
            <a:spLocks noGrp="1"/>
          </p:cNvSpPr>
          <p:nvPr>
            <p:ph type="ftr" sz="quarter" idx="11"/>
          </p:nvPr>
        </p:nvSpPr>
        <p:spPr/>
        <p:txBody>
          <a:bodyPr/>
          <a:lstStyle/>
          <a:p>
            <a:pPr>
              <a:defRPr/>
            </a:pPr>
            <a:r>
              <a:rPr lang="en-US"/>
              <a:t>Step 1 : Creating a Project</a:t>
            </a:r>
          </a:p>
        </p:txBody>
      </p:sp>
      <p:sp>
        <p:nvSpPr>
          <p:cNvPr id="5" name="Slide Number Placeholder 4">
            <a:extLst>
              <a:ext uri="{FF2B5EF4-FFF2-40B4-BE49-F238E27FC236}">
                <a16:creationId xmlns:a16="http://schemas.microsoft.com/office/drawing/2014/main" id="{E8D41D02-94CA-411F-B371-AF3904800749}"/>
              </a:ext>
            </a:extLst>
          </p:cNvPr>
          <p:cNvSpPr>
            <a:spLocks noGrp="1"/>
          </p:cNvSpPr>
          <p:nvPr>
            <p:ph type="sldNum" sz="quarter" idx="12"/>
          </p:nvPr>
        </p:nvSpPr>
        <p:spPr/>
        <p:txBody>
          <a:bodyPr/>
          <a:lstStyle/>
          <a:p>
            <a:pPr>
              <a:defRPr/>
            </a:pPr>
            <a:fld id="{2CC8A335-E931-4563-96AF-59EEDE16267A}" type="slidenum">
              <a:rPr lang="en-US" smtClean="0"/>
              <a:pPr>
                <a:defRPr/>
              </a:pPr>
              <a:t>50</a:t>
            </a:fld>
            <a:endParaRPr lang="en-US"/>
          </a:p>
        </p:txBody>
      </p:sp>
      <p:sp>
        <p:nvSpPr>
          <p:cNvPr id="6" name="Rectangle 5">
            <a:extLst>
              <a:ext uri="{FF2B5EF4-FFF2-40B4-BE49-F238E27FC236}">
                <a16:creationId xmlns:a16="http://schemas.microsoft.com/office/drawing/2014/main" id="{73C2D36B-4D61-4760-B18C-BE64AA434B43}"/>
              </a:ext>
            </a:extLst>
          </p:cNvPr>
          <p:cNvSpPr/>
          <p:nvPr/>
        </p:nvSpPr>
        <p:spPr>
          <a:xfrm>
            <a:off x="1063085" y="1789620"/>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6FF9CB4-3B1E-4179-B83C-52C87DCE8D6B}"/>
              </a:ext>
            </a:extLst>
          </p:cNvPr>
          <p:cNvSpPr/>
          <p:nvPr/>
        </p:nvSpPr>
        <p:spPr>
          <a:xfrm>
            <a:off x="1215485" y="1942020"/>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465BD4D-BD23-4F3D-B30C-A79699A1E485}"/>
              </a:ext>
            </a:extLst>
          </p:cNvPr>
          <p:cNvSpPr/>
          <p:nvPr/>
        </p:nvSpPr>
        <p:spPr>
          <a:xfrm>
            <a:off x="980535" y="2094420"/>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09745F4-56E0-4B8D-87F2-73A0EBF2D736}"/>
              </a:ext>
            </a:extLst>
          </p:cNvPr>
          <p:cNvSpPr/>
          <p:nvPr/>
        </p:nvSpPr>
        <p:spPr>
          <a:xfrm>
            <a:off x="1151985" y="2246820"/>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2CAA2A5-C826-445C-9914-AA6477526C7B}"/>
              </a:ext>
            </a:extLst>
          </p:cNvPr>
          <p:cNvSpPr txBox="1"/>
          <p:nvPr/>
        </p:nvSpPr>
        <p:spPr>
          <a:xfrm>
            <a:off x="515465" y="1741965"/>
            <a:ext cx="547620" cy="200055"/>
          </a:xfrm>
          <a:prstGeom prst="rect">
            <a:avLst/>
          </a:prstGeom>
          <a:noFill/>
        </p:spPr>
        <p:txBody>
          <a:bodyPr wrap="square" rtlCol="0">
            <a:spAutoFit/>
          </a:bodyPr>
          <a:lstStyle/>
          <a:p>
            <a:r>
              <a:rPr lang="en-US" sz="700" dirty="0"/>
              <a:t>RCVR 1</a:t>
            </a:r>
          </a:p>
        </p:txBody>
      </p:sp>
      <p:sp>
        <p:nvSpPr>
          <p:cNvPr id="11" name="TextBox 10">
            <a:extLst>
              <a:ext uri="{FF2B5EF4-FFF2-40B4-BE49-F238E27FC236}">
                <a16:creationId xmlns:a16="http://schemas.microsoft.com/office/drawing/2014/main" id="{AFB691EA-78F3-479F-9178-84788F5345B3}"/>
              </a:ext>
            </a:extLst>
          </p:cNvPr>
          <p:cNvSpPr txBox="1"/>
          <p:nvPr/>
        </p:nvSpPr>
        <p:spPr>
          <a:xfrm>
            <a:off x="667865" y="1894365"/>
            <a:ext cx="547620" cy="200055"/>
          </a:xfrm>
          <a:prstGeom prst="rect">
            <a:avLst/>
          </a:prstGeom>
          <a:noFill/>
        </p:spPr>
        <p:txBody>
          <a:bodyPr wrap="square" rtlCol="0">
            <a:spAutoFit/>
          </a:bodyPr>
          <a:lstStyle/>
          <a:p>
            <a:r>
              <a:rPr lang="en-US" sz="700" dirty="0"/>
              <a:t>RCVR 2</a:t>
            </a:r>
          </a:p>
        </p:txBody>
      </p:sp>
      <p:sp>
        <p:nvSpPr>
          <p:cNvPr id="12" name="TextBox 11">
            <a:extLst>
              <a:ext uri="{FF2B5EF4-FFF2-40B4-BE49-F238E27FC236}">
                <a16:creationId xmlns:a16="http://schemas.microsoft.com/office/drawing/2014/main" id="{1499DA36-EB00-409F-BAAD-3A8B16CE9333}"/>
              </a:ext>
            </a:extLst>
          </p:cNvPr>
          <p:cNvSpPr txBox="1"/>
          <p:nvPr/>
        </p:nvSpPr>
        <p:spPr>
          <a:xfrm>
            <a:off x="464665" y="2046765"/>
            <a:ext cx="547620" cy="200055"/>
          </a:xfrm>
          <a:prstGeom prst="rect">
            <a:avLst/>
          </a:prstGeom>
          <a:noFill/>
        </p:spPr>
        <p:txBody>
          <a:bodyPr wrap="square" rtlCol="0">
            <a:spAutoFit/>
          </a:bodyPr>
          <a:lstStyle/>
          <a:p>
            <a:r>
              <a:rPr lang="en-US" sz="700" dirty="0"/>
              <a:t>RCVR 3</a:t>
            </a:r>
          </a:p>
        </p:txBody>
      </p:sp>
      <p:sp>
        <p:nvSpPr>
          <p:cNvPr id="13" name="TextBox 12">
            <a:extLst>
              <a:ext uri="{FF2B5EF4-FFF2-40B4-BE49-F238E27FC236}">
                <a16:creationId xmlns:a16="http://schemas.microsoft.com/office/drawing/2014/main" id="{9B1A0C23-10FD-4A93-8117-89906B91437F}"/>
              </a:ext>
            </a:extLst>
          </p:cNvPr>
          <p:cNvSpPr txBox="1"/>
          <p:nvPr/>
        </p:nvSpPr>
        <p:spPr>
          <a:xfrm>
            <a:off x="604365" y="2199165"/>
            <a:ext cx="547620" cy="200055"/>
          </a:xfrm>
          <a:prstGeom prst="rect">
            <a:avLst/>
          </a:prstGeom>
          <a:noFill/>
        </p:spPr>
        <p:txBody>
          <a:bodyPr wrap="square" rtlCol="0">
            <a:spAutoFit/>
          </a:bodyPr>
          <a:lstStyle/>
          <a:p>
            <a:r>
              <a:rPr lang="en-US" sz="700" dirty="0"/>
              <a:t>RCVR 4</a:t>
            </a:r>
          </a:p>
        </p:txBody>
      </p:sp>
      <p:sp>
        <p:nvSpPr>
          <p:cNvPr id="14" name="Rectangle 13">
            <a:extLst>
              <a:ext uri="{FF2B5EF4-FFF2-40B4-BE49-F238E27FC236}">
                <a16:creationId xmlns:a16="http://schemas.microsoft.com/office/drawing/2014/main" id="{682E692F-742C-451B-A601-42DF697233C8}"/>
              </a:ext>
            </a:extLst>
          </p:cNvPr>
          <p:cNvSpPr/>
          <p:nvPr/>
        </p:nvSpPr>
        <p:spPr>
          <a:xfrm>
            <a:off x="3858315" y="1766009"/>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CC30F1E-AE7C-40AA-AD22-4BFA7A32852A}"/>
              </a:ext>
            </a:extLst>
          </p:cNvPr>
          <p:cNvSpPr/>
          <p:nvPr/>
        </p:nvSpPr>
        <p:spPr>
          <a:xfrm>
            <a:off x="4010715" y="1918409"/>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0D720C8-BAFD-445F-9809-2A80E467000B}"/>
              </a:ext>
            </a:extLst>
          </p:cNvPr>
          <p:cNvSpPr/>
          <p:nvPr/>
        </p:nvSpPr>
        <p:spPr>
          <a:xfrm>
            <a:off x="3082785" y="2070809"/>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A3701C3-B16B-4F03-AFB0-5923FCB426FF}"/>
              </a:ext>
            </a:extLst>
          </p:cNvPr>
          <p:cNvSpPr/>
          <p:nvPr/>
        </p:nvSpPr>
        <p:spPr>
          <a:xfrm>
            <a:off x="3254235" y="2223209"/>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B124074-3664-42E9-9C45-44BED9D109C0}"/>
              </a:ext>
            </a:extLst>
          </p:cNvPr>
          <p:cNvSpPr txBox="1"/>
          <p:nvPr/>
        </p:nvSpPr>
        <p:spPr>
          <a:xfrm>
            <a:off x="3062220" y="1718354"/>
            <a:ext cx="547620" cy="200055"/>
          </a:xfrm>
          <a:prstGeom prst="rect">
            <a:avLst/>
          </a:prstGeom>
          <a:noFill/>
        </p:spPr>
        <p:txBody>
          <a:bodyPr wrap="square" rtlCol="0">
            <a:spAutoFit/>
          </a:bodyPr>
          <a:lstStyle/>
          <a:p>
            <a:r>
              <a:rPr lang="en-US" sz="700" dirty="0"/>
              <a:t>RCVR 1</a:t>
            </a:r>
          </a:p>
        </p:txBody>
      </p:sp>
      <p:sp>
        <p:nvSpPr>
          <p:cNvPr id="19" name="TextBox 18">
            <a:extLst>
              <a:ext uri="{FF2B5EF4-FFF2-40B4-BE49-F238E27FC236}">
                <a16:creationId xmlns:a16="http://schemas.microsoft.com/office/drawing/2014/main" id="{604DC98E-3C0F-45F2-B6AB-6A88A0896BD8}"/>
              </a:ext>
            </a:extLst>
          </p:cNvPr>
          <p:cNvSpPr txBox="1"/>
          <p:nvPr/>
        </p:nvSpPr>
        <p:spPr>
          <a:xfrm>
            <a:off x="3214620" y="1870754"/>
            <a:ext cx="547620" cy="200055"/>
          </a:xfrm>
          <a:prstGeom prst="rect">
            <a:avLst/>
          </a:prstGeom>
          <a:noFill/>
        </p:spPr>
        <p:txBody>
          <a:bodyPr wrap="square" rtlCol="0">
            <a:spAutoFit/>
          </a:bodyPr>
          <a:lstStyle/>
          <a:p>
            <a:r>
              <a:rPr lang="en-US" sz="700" dirty="0"/>
              <a:t>RCVR 2</a:t>
            </a:r>
          </a:p>
        </p:txBody>
      </p:sp>
      <p:sp>
        <p:nvSpPr>
          <p:cNvPr id="20" name="TextBox 19">
            <a:extLst>
              <a:ext uri="{FF2B5EF4-FFF2-40B4-BE49-F238E27FC236}">
                <a16:creationId xmlns:a16="http://schemas.microsoft.com/office/drawing/2014/main" id="{E3974F86-7338-4412-BAE5-182652BFBB3D}"/>
              </a:ext>
            </a:extLst>
          </p:cNvPr>
          <p:cNvSpPr txBox="1"/>
          <p:nvPr/>
        </p:nvSpPr>
        <p:spPr>
          <a:xfrm>
            <a:off x="2566915" y="2023154"/>
            <a:ext cx="547620" cy="200055"/>
          </a:xfrm>
          <a:prstGeom prst="rect">
            <a:avLst/>
          </a:prstGeom>
          <a:noFill/>
        </p:spPr>
        <p:txBody>
          <a:bodyPr wrap="square" rtlCol="0">
            <a:spAutoFit/>
          </a:bodyPr>
          <a:lstStyle/>
          <a:p>
            <a:r>
              <a:rPr lang="en-US" sz="700" dirty="0"/>
              <a:t>RCVR 3</a:t>
            </a:r>
          </a:p>
        </p:txBody>
      </p:sp>
      <p:sp>
        <p:nvSpPr>
          <p:cNvPr id="21" name="TextBox 20">
            <a:extLst>
              <a:ext uri="{FF2B5EF4-FFF2-40B4-BE49-F238E27FC236}">
                <a16:creationId xmlns:a16="http://schemas.microsoft.com/office/drawing/2014/main" id="{C9B9A1A4-2A75-4E14-968A-4FFC0E777707}"/>
              </a:ext>
            </a:extLst>
          </p:cNvPr>
          <p:cNvSpPr txBox="1"/>
          <p:nvPr/>
        </p:nvSpPr>
        <p:spPr>
          <a:xfrm>
            <a:off x="2706615" y="2175554"/>
            <a:ext cx="547620" cy="200055"/>
          </a:xfrm>
          <a:prstGeom prst="rect">
            <a:avLst/>
          </a:prstGeom>
          <a:noFill/>
        </p:spPr>
        <p:txBody>
          <a:bodyPr wrap="square" rtlCol="0">
            <a:spAutoFit/>
          </a:bodyPr>
          <a:lstStyle/>
          <a:p>
            <a:r>
              <a:rPr lang="en-US" sz="700" dirty="0"/>
              <a:t>RCVR 4</a:t>
            </a:r>
          </a:p>
        </p:txBody>
      </p:sp>
      <p:sp>
        <p:nvSpPr>
          <p:cNvPr id="22" name="Rectangle 21">
            <a:extLst>
              <a:ext uri="{FF2B5EF4-FFF2-40B4-BE49-F238E27FC236}">
                <a16:creationId xmlns:a16="http://schemas.microsoft.com/office/drawing/2014/main" id="{95B0BB8A-FA47-4398-9A4D-1CE22D6CD0E0}"/>
              </a:ext>
            </a:extLst>
          </p:cNvPr>
          <p:cNvSpPr/>
          <p:nvPr/>
        </p:nvSpPr>
        <p:spPr>
          <a:xfrm>
            <a:off x="6086872" y="1766009"/>
            <a:ext cx="1442434"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23D232D-89F2-46ED-824A-18A2F6C12EBC}"/>
              </a:ext>
            </a:extLst>
          </p:cNvPr>
          <p:cNvSpPr/>
          <p:nvPr/>
        </p:nvSpPr>
        <p:spPr>
          <a:xfrm>
            <a:off x="6239272" y="1918409"/>
            <a:ext cx="1442434"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B6D7C26-E784-42C3-94CC-97F5A7037E59}"/>
              </a:ext>
            </a:extLst>
          </p:cNvPr>
          <p:cNvSpPr/>
          <p:nvPr/>
        </p:nvSpPr>
        <p:spPr>
          <a:xfrm>
            <a:off x="5534240" y="2070809"/>
            <a:ext cx="1166347"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5B836DF-3A44-4847-9A96-3F8B4317AB01}"/>
              </a:ext>
            </a:extLst>
          </p:cNvPr>
          <p:cNvSpPr/>
          <p:nvPr/>
        </p:nvSpPr>
        <p:spPr>
          <a:xfrm>
            <a:off x="5574548" y="2223209"/>
            <a:ext cx="1297489"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BDDA4B21-A31B-40E8-BF94-96DE792BC722}"/>
              </a:ext>
            </a:extLst>
          </p:cNvPr>
          <p:cNvSpPr txBox="1"/>
          <p:nvPr/>
        </p:nvSpPr>
        <p:spPr>
          <a:xfrm>
            <a:off x="5668042" y="1718354"/>
            <a:ext cx="547620" cy="200055"/>
          </a:xfrm>
          <a:prstGeom prst="rect">
            <a:avLst/>
          </a:prstGeom>
          <a:noFill/>
        </p:spPr>
        <p:txBody>
          <a:bodyPr wrap="square" rtlCol="0">
            <a:spAutoFit/>
          </a:bodyPr>
          <a:lstStyle/>
          <a:p>
            <a:r>
              <a:rPr lang="en-US" sz="700" dirty="0"/>
              <a:t>RCVR 1</a:t>
            </a:r>
          </a:p>
        </p:txBody>
      </p:sp>
      <p:sp>
        <p:nvSpPr>
          <p:cNvPr id="27" name="TextBox 26">
            <a:extLst>
              <a:ext uri="{FF2B5EF4-FFF2-40B4-BE49-F238E27FC236}">
                <a16:creationId xmlns:a16="http://schemas.microsoft.com/office/drawing/2014/main" id="{6BC2F9E8-0F56-4C63-8A60-65E0E3B495B2}"/>
              </a:ext>
            </a:extLst>
          </p:cNvPr>
          <p:cNvSpPr txBox="1"/>
          <p:nvPr/>
        </p:nvSpPr>
        <p:spPr>
          <a:xfrm>
            <a:off x="5691652" y="1870754"/>
            <a:ext cx="547620" cy="200055"/>
          </a:xfrm>
          <a:prstGeom prst="rect">
            <a:avLst/>
          </a:prstGeom>
          <a:noFill/>
        </p:spPr>
        <p:txBody>
          <a:bodyPr wrap="square" rtlCol="0">
            <a:spAutoFit/>
          </a:bodyPr>
          <a:lstStyle/>
          <a:p>
            <a:r>
              <a:rPr lang="en-US" sz="700" dirty="0"/>
              <a:t>RCVR 2</a:t>
            </a:r>
          </a:p>
        </p:txBody>
      </p:sp>
      <p:sp>
        <p:nvSpPr>
          <p:cNvPr id="28" name="TextBox 27">
            <a:extLst>
              <a:ext uri="{FF2B5EF4-FFF2-40B4-BE49-F238E27FC236}">
                <a16:creationId xmlns:a16="http://schemas.microsoft.com/office/drawing/2014/main" id="{C0758920-1BF1-45A2-99D5-15311FBE60ED}"/>
              </a:ext>
            </a:extLst>
          </p:cNvPr>
          <p:cNvSpPr txBox="1"/>
          <p:nvPr/>
        </p:nvSpPr>
        <p:spPr>
          <a:xfrm>
            <a:off x="4742284" y="2023154"/>
            <a:ext cx="547620" cy="200055"/>
          </a:xfrm>
          <a:prstGeom prst="rect">
            <a:avLst/>
          </a:prstGeom>
          <a:noFill/>
        </p:spPr>
        <p:txBody>
          <a:bodyPr wrap="square" rtlCol="0">
            <a:spAutoFit/>
          </a:bodyPr>
          <a:lstStyle/>
          <a:p>
            <a:r>
              <a:rPr lang="en-US" sz="700" dirty="0"/>
              <a:t>RCVR 3</a:t>
            </a:r>
          </a:p>
        </p:txBody>
      </p:sp>
      <p:sp>
        <p:nvSpPr>
          <p:cNvPr id="29" name="TextBox 28">
            <a:extLst>
              <a:ext uri="{FF2B5EF4-FFF2-40B4-BE49-F238E27FC236}">
                <a16:creationId xmlns:a16="http://schemas.microsoft.com/office/drawing/2014/main" id="{6E563D52-AFD1-4EF5-BECC-701F61B295D9}"/>
              </a:ext>
            </a:extLst>
          </p:cNvPr>
          <p:cNvSpPr txBox="1"/>
          <p:nvPr/>
        </p:nvSpPr>
        <p:spPr>
          <a:xfrm>
            <a:off x="4881984" y="2175554"/>
            <a:ext cx="547620" cy="200055"/>
          </a:xfrm>
          <a:prstGeom prst="rect">
            <a:avLst/>
          </a:prstGeom>
          <a:noFill/>
        </p:spPr>
        <p:txBody>
          <a:bodyPr wrap="square" rtlCol="0">
            <a:spAutoFit/>
          </a:bodyPr>
          <a:lstStyle/>
          <a:p>
            <a:r>
              <a:rPr lang="en-US" sz="700" dirty="0"/>
              <a:t>RCVR 4</a:t>
            </a:r>
          </a:p>
        </p:txBody>
      </p:sp>
      <p:sp>
        <p:nvSpPr>
          <p:cNvPr id="30" name="TextBox 29">
            <a:extLst>
              <a:ext uri="{FF2B5EF4-FFF2-40B4-BE49-F238E27FC236}">
                <a16:creationId xmlns:a16="http://schemas.microsoft.com/office/drawing/2014/main" id="{920A56A0-2A1B-4595-B29C-98D245775D57}"/>
              </a:ext>
            </a:extLst>
          </p:cNvPr>
          <p:cNvSpPr txBox="1"/>
          <p:nvPr/>
        </p:nvSpPr>
        <p:spPr>
          <a:xfrm>
            <a:off x="498967" y="1364295"/>
            <a:ext cx="5940737" cy="369332"/>
          </a:xfrm>
          <a:prstGeom prst="rect">
            <a:avLst/>
          </a:prstGeom>
          <a:noFill/>
        </p:spPr>
        <p:txBody>
          <a:bodyPr wrap="square" rtlCol="0">
            <a:spAutoFit/>
          </a:bodyPr>
          <a:lstStyle/>
          <a:p>
            <a:r>
              <a:rPr lang="en-US" dirty="0"/>
              <a:t>Easy for OPUS PROJECTS to define sessions – but </a:t>
            </a:r>
          </a:p>
        </p:txBody>
      </p:sp>
      <p:cxnSp>
        <p:nvCxnSpPr>
          <p:cNvPr id="31" name="Straight Arrow Connector 30">
            <a:extLst>
              <a:ext uri="{FF2B5EF4-FFF2-40B4-BE49-F238E27FC236}">
                <a16:creationId xmlns:a16="http://schemas.microsoft.com/office/drawing/2014/main" id="{0AF68711-3B01-4B63-832C-12C30276935E}"/>
              </a:ext>
            </a:extLst>
          </p:cNvPr>
          <p:cNvCxnSpPr/>
          <p:nvPr/>
        </p:nvCxnSpPr>
        <p:spPr>
          <a:xfrm>
            <a:off x="464665" y="2592754"/>
            <a:ext cx="1408537" cy="0"/>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11025335-25FA-43F3-B7F9-F038CF8E282D}"/>
              </a:ext>
            </a:extLst>
          </p:cNvPr>
          <p:cNvSpPr txBox="1"/>
          <p:nvPr/>
        </p:nvSpPr>
        <p:spPr>
          <a:xfrm>
            <a:off x="394055" y="2605732"/>
            <a:ext cx="547620" cy="276999"/>
          </a:xfrm>
          <a:prstGeom prst="rect">
            <a:avLst/>
          </a:prstGeom>
          <a:noFill/>
        </p:spPr>
        <p:txBody>
          <a:bodyPr wrap="square" rtlCol="0">
            <a:spAutoFit/>
          </a:bodyPr>
          <a:lstStyle/>
          <a:p>
            <a:r>
              <a:rPr lang="en-US" sz="1200" dirty="0"/>
              <a:t>Time</a:t>
            </a:r>
          </a:p>
        </p:txBody>
      </p:sp>
      <p:cxnSp>
        <p:nvCxnSpPr>
          <p:cNvPr id="33" name="Straight Connector 32">
            <a:extLst>
              <a:ext uri="{FF2B5EF4-FFF2-40B4-BE49-F238E27FC236}">
                <a16:creationId xmlns:a16="http://schemas.microsoft.com/office/drawing/2014/main" id="{1CE9B44F-9E67-4A3B-8662-A2BB7A1B2976}"/>
              </a:ext>
            </a:extLst>
          </p:cNvPr>
          <p:cNvCxnSpPr/>
          <p:nvPr/>
        </p:nvCxnSpPr>
        <p:spPr>
          <a:xfrm flipV="1">
            <a:off x="2653864" y="1722643"/>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8A90D27-6C6A-48D5-BC3A-19D62BDEDA9F}"/>
              </a:ext>
            </a:extLst>
          </p:cNvPr>
          <p:cNvCxnSpPr/>
          <p:nvPr/>
        </p:nvCxnSpPr>
        <p:spPr>
          <a:xfrm flipV="1">
            <a:off x="3090819" y="1707869"/>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562466B-6B04-4D07-B22A-BF0FDAD72786}"/>
              </a:ext>
            </a:extLst>
          </p:cNvPr>
          <p:cNvSpPr txBox="1"/>
          <p:nvPr/>
        </p:nvSpPr>
        <p:spPr>
          <a:xfrm>
            <a:off x="2617313" y="2811253"/>
            <a:ext cx="547620" cy="461665"/>
          </a:xfrm>
          <a:prstGeom prst="rect">
            <a:avLst/>
          </a:prstGeom>
          <a:noFill/>
        </p:spPr>
        <p:txBody>
          <a:bodyPr wrap="square" rtlCol="0">
            <a:spAutoFit/>
          </a:bodyPr>
          <a:lstStyle/>
          <a:p>
            <a:r>
              <a:rPr lang="en-US" sz="1200" dirty="0">
                <a:solidFill>
                  <a:srgbClr val="FF0000"/>
                </a:solidFill>
              </a:rPr>
              <a:t>Time</a:t>
            </a:r>
          </a:p>
          <a:p>
            <a:r>
              <a:rPr lang="en-US" sz="1200" dirty="0">
                <a:solidFill>
                  <a:srgbClr val="FF0000"/>
                </a:solidFill>
              </a:rPr>
              <a:t>Gap</a:t>
            </a:r>
          </a:p>
        </p:txBody>
      </p:sp>
      <p:cxnSp>
        <p:nvCxnSpPr>
          <p:cNvPr id="36" name="Straight Connector 35">
            <a:extLst>
              <a:ext uri="{FF2B5EF4-FFF2-40B4-BE49-F238E27FC236}">
                <a16:creationId xmlns:a16="http://schemas.microsoft.com/office/drawing/2014/main" id="{CD02DDF3-B6F1-4389-91C0-A0F3C45F88FF}"/>
              </a:ext>
            </a:extLst>
          </p:cNvPr>
          <p:cNvCxnSpPr/>
          <p:nvPr/>
        </p:nvCxnSpPr>
        <p:spPr>
          <a:xfrm flipV="1">
            <a:off x="5473884" y="1715786"/>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A394106C-9812-404D-9BAA-B65D7E26A945}"/>
              </a:ext>
            </a:extLst>
          </p:cNvPr>
          <p:cNvCxnSpPr/>
          <p:nvPr/>
        </p:nvCxnSpPr>
        <p:spPr>
          <a:xfrm flipV="1">
            <a:off x="5527364" y="1707869"/>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3FC533BB-4B8E-40D1-9941-E590C4B93B43}"/>
              </a:ext>
            </a:extLst>
          </p:cNvPr>
          <p:cNvSpPr txBox="1"/>
          <p:nvPr/>
        </p:nvSpPr>
        <p:spPr>
          <a:xfrm>
            <a:off x="4572709" y="2848254"/>
            <a:ext cx="2738285" cy="2123658"/>
          </a:xfrm>
          <a:prstGeom prst="rect">
            <a:avLst/>
          </a:prstGeom>
          <a:noFill/>
        </p:spPr>
        <p:txBody>
          <a:bodyPr wrap="square" rtlCol="0">
            <a:spAutoFit/>
          </a:bodyPr>
          <a:lstStyle/>
          <a:p>
            <a:r>
              <a:rPr lang="en-US" sz="1200" dirty="0">
                <a:solidFill>
                  <a:srgbClr val="FF0000"/>
                </a:solidFill>
              </a:rPr>
              <a:t>Time Gap is now obvious, but poor “overlap” could lead to weaker solutions</a:t>
            </a:r>
          </a:p>
          <a:p>
            <a:endParaRPr lang="en-US" sz="1200" dirty="0">
              <a:solidFill>
                <a:srgbClr val="FF0000"/>
              </a:solidFill>
            </a:endParaRPr>
          </a:p>
          <a:p>
            <a:r>
              <a:rPr lang="en-US" sz="1200" dirty="0">
                <a:solidFill>
                  <a:srgbClr val="FF0000"/>
                </a:solidFill>
              </a:rPr>
              <a:t>And it’s still an open question as to how exactly the </a:t>
            </a:r>
            <a:r>
              <a:rPr lang="en-US" sz="1200" dirty="0">
                <a:solidFill>
                  <a:srgbClr val="00B050"/>
                </a:solidFill>
              </a:rPr>
              <a:t>Green</a:t>
            </a:r>
            <a:r>
              <a:rPr lang="en-US" sz="1200" dirty="0">
                <a:solidFill>
                  <a:srgbClr val="FF0000"/>
                </a:solidFill>
              </a:rPr>
              <a:t> and</a:t>
            </a:r>
            <a:r>
              <a:rPr lang="en-US" sz="1200" dirty="0">
                <a:solidFill>
                  <a:srgbClr val="0070C0"/>
                </a:solidFill>
              </a:rPr>
              <a:t> Blue </a:t>
            </a:r>
            <a:r>
              <a:rPr lang="en-US" sz="1200" dirty="0">
                <a:solidFill>
                  <a:srgbClr val="FF0000"/>
                </a:solidFill>
              </a:rPr>
              <a:t>files will be grouped..(due to % overlap and minimum data duration)</a:t>
            </a:r>
          </a:p>
          <a:p>
            <a:endParaRPr lang="en-US" sz="1200" dirty="0">
              <a:solidFill>
                <a:srgbClr val="FF0000"/>
              </a:solidFill>
            </a:endParaRPr>
          </a:p>
          <a:p>
            <a:r>
              <a:rPr lang="en-US" sz="1200" dirty="0">
                <a:solidFill>
                  <a:srgbClr val="FF0000"/>
                </a:solidFill>
              </a:rPr>
              <a:t>Should there have been 2 </a:t>
            </a:r>
            <a:r>
              <a:rPr lang="en-US" sz="1200" dirty="0">
                <a:solidFill>
                  <a:srgbClr val="00B050"/>
                </a:solidFill>
              </a:rPr>
              <a:t>GREEN</a:t>
            </a:r>
            <a:r>
              <a:rPr lang="en-US" sz="1200" dirty="0">
                <a:solidFill>
                  <a:srgbClr val="FF0000"/>
                </a:solidFill>
              </a:rPr>
              <a:t> Sessions and 2 </a:t>
            </a:r>
            <a:r>
              <a:rPr lang="en-US" sz="1200" dirty="0">
                <a:solidFill>
                  <a:srgbClr val="0070C0"/>
                </a:solidFill>
              </a:rPr>
              <a:t>BLUE</a:t>
            </a:r>
            <a:r>
              <a:rPr lang="en-US" sz="1200" dirty="0">
                <a:solidFill>
                  <a:srgbClr val="FF0000"/>
                </a:solidFill>
              </a:rPr>
              <a:t> sessions?</a:t>
            </a:r>
          </a:p>
        </p:txBody>
      </p:sp>
      <p:sp>
        <p:nvSpPr>
          <p:cNvPr id="41" name="Oval 40">
            <a:extLst>
              <a:ext uri="{FF2B5EF4-FFF2-40B4-BE49-F238E27FC236}">
                <a16:creationId xmlns:a16="http://schemas.microsoft.com/office/drawing/2014/main" id="{5C20E462-4646-41B4-9895-832EAC0F6314}"/>
              </a:ext>
            </a:extLst>
          </p:cNvPr>
          <p:cNvSpPr/>
          <p:nvPr/>
        </p:nvSpPr>
        <p:spPr>
          <a:xfrm>
            <a:off x="3819165" y="1519800"/>
            <a:ext cx="854208" cy="1053930"/>
          </a:xfrm>
          <a:prstGeom prst="ellipse">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496D79D6-678C-45C1-BE25-1307633126E0}"/>
              </a:ext>
            </a:extLst>
          </p:cNvPr>
          <p:cNvSpPr/>
          <p:nvPr/>
        </p:nvSpPr>
        <p:spPr>
          <a:xfrm>
            <a:off x="6257963" y="1505207"/>
            <a:ext cx="547620" cy="1053930"/>
          </a:xfrm>
          <a:prstGeom prst="ellipse">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6260BD24-78DF-E641-F693-C9E35D807348}"/>
              </a:ext>
            </a:extLst>
          </p:cNvPr>
          <p:cNvSpPr/>
          <p:nvPr/>
        </p:nvSpPr>
        <p:spPr>
          <a:xfrm>
            <a:off x="1063085" y="5246509"/>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B88A428E-8D15-A2DE-849A-2CE06B8C7D05}"/>
              </a:ext>
            </a:extLst>
          </p:cNvPr>
          <p:cNvSpPr/>
          <p:nvPr/>
        </p:nvSpPr>
        <p:spPr>
          <a:xfrm>
            <a:off x="1215485" y="5398909"/>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5D282C3A-73B0-B563-C1D2-9F1286EDC5DB}"/>
              </a:ext>
            </a:extLst>
          </p:cNvPr>
          <p:cNvSpPr/>
          <p:nvPr/>
        </p:nvSpPr>
        <p:spPr>
          <a:xfrm>
            <a:off x="980535" y="5551309"/>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07847E8A-59BF-DA5C-15E4-D3B0FD57B1ED}"/>
              </a:ext>
            </a:extLst>
          </p:cNvPr>
          <p:cNvSpPr/>
          <p:nvPr/>
        </p:nvSpPr>
        <p:spPr>
          <a:xfrm>
            <a:off x="1151985" y="5703709"/>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5B5E665E-2094-8375-44E6-65D42E98026F}"/>
              </a:ext>
            </a:extLst>
          </p:cNvPr>
          <p:cNvSpPr txBox="1"/>
          <p:nvPr/>
        </p:nvSpPr>
        <p:spPr>
          <a:xfrm>
            <a:off x="515465" y="5198854"/>
            <a:ext cx="547620" cy="200055"/>
          </a:xfrm>
          <a:prstGeom prst="rect">
            <a:avLst/>
          </a:prstGeom>
          <a:noFill/>
        </p:spPr>
        <p:txBody>
          <a:bodyPr wrap="square" rtlCol="0">
            <a:spAutoFit/>
          </a:bodyPr>
          <a:lstStyle/>
          <a:p>
            <a:r>
              <a:rPr lang="en-US" sz="700" dirty="0"/>
              <a:t>RCVR 1</a:t>
            </a:r>
          </a:p>
        </p:txBody>
      </p:sp>
      <p:sp>
        <p:nvSpPr>
          <p:cNvPr id="45" name="TextBox 44">
            <a:extLst>
              <a:ext uri="{FF2B5EF4-FFF2-40B4-BE49-F238E27FC236}">
                <a16:creationId xmlns:a16="http://schemas.microsoft.com/office/drawing/2014/main" id="{39A10491-A723-CB7D-BD8F-D62B11192347}"/>
              </a:ext>
            </a:extLst>
          </p:cNvPr>
          <p:cNvSpPr txBox="1"/>
          <p:nvPr/>
        </p:nvSpPr>
        <p:spPr>
          <a:xfrm>
            <a:off x="667865" y="5351254"/>
            <a:ext cx="547620" cy="200055"/>
          </a:xfrm>
          <a:prstGeom prst="rect">
            <a:avLst/>
          </a:prstGeom>
          <a:noFill/>
        </p:spPr>
        <p:txBody>
          <a:bodyPr wrap="square" rtlCol="0">
            <a:spAutoFit/>
          </a:bodyPr>
          <a:lstStyle/>
          <a:p>
            <a:r>
              <a:rPr lang="en-US" sz="700" dirty="0"/>
              <a:t>RCVR 2</a:t>
            </a:r>
          </a:p>
        </p:txBody>
      </p:sp>
      <p:sp>
        <p:nvSpPr>
          <p:cNvPr id="46" name="TextBox 45">
            <a:extLst>
              <a:ext uri="{FF2B5EF4-FFF2-40B4-BE49-F238E27FC236}">
                <a16:creationId xmlns:a16="http://schemas.microsoft.com/office/drawing/2014/main" id="{DEBFD3DF-8DA7-6A63-35E3-78C67916FC11}"/>
              </a:ext>
            </a:extLst>
          </p:cNvPr>
          <p:cNvSpPr txBox="1"/>
          <p:nvPr/>
        </p:nvSpPr>
        <p:spPr>
          <a:xfrm>
            <a:off x="464665" y="5503654"/>
            <a:ext cx="547620" cy="200055"/>
          </a:xfrm>
          <a:prstGeom prst="rect">
            <a:avLst/>
          </a:prstGeom>
          <a:noFill/>
        </p:spPr>
        <p:txBody>
          <a:bodyPr wrap="square" rtlCol="0">
            <a:spAutoFit/>
          </a:bodyPr>
          <a:lstStyle/>
          <a:p>
            <a:r>
              <a:rPr lang="en-US" sz="700" dirty="0"/>
              <a:t>RCVR 3</a:t>
            </a:r>
          </a:p>
        </p:txBody>
      </p:sp>
      <p:sp>
        <p:nvSpPr>
          <p:cNvPr id="47" name="TextBox 46">
            <a:extLst>
              <a:ext uri="{FF2B5EF4-FFF2-40B4-BE49-F238E27FC236}">
                <a16:creationId xmlns:a16="http://schemas.microsoft.com/office/drawing/2014/main" id="{0BD43A29-2529-7ED1-4781-2086FBAEF316}"/>
              </a:ext>
            </a:extLst>
          </p:cNvPr>
          <p:cNvSpPr txBox="1"/>
          <p:nvPr/>
        </p:nvSpPr>
        <p:spPr>
          <a:xfrm>
            <a:off x="604365" y="5656054"/>
            <a:ext cx="547620" cy="200055"/>
          </a:xfrm>
          <a:prstGeom prst="rect">
            <a:avLst/>
          </a:prstGeom>
          <a:noFill/>
        </p:spPr>
        <p:txBody>
          <a:bodyPr wrap="square" rtlCol="0">
            <a:spAutoFit/>
          </a:bodyPr>
          <a:lstStyle/>
          <a:p>
            <a:r>
              <a:rPr lang="en-US" sz="700" dirty="0"/>
              <a:t>RCVR 4</a:t>
            </a:r>
          </a:p>
        </p:txBody>
      </p:sp>
      <p:sp>
        <p:nvSpPr>
          <p:cNvPr id="48" name="Rectangle 47">
            <a:extLst>
              <a:ext uri="{FF2B5EF4-FFF2-40B4-BE49-F238E27FC236}">
                <a16:creationId xmlns:a16="http://schemas.microsoft.com/office/drawing/2014/main" id="{A2826C1F-A2B0-827F-A3CD-8B1166C1E400}"/>
              </a:ext>
            </a:extLst>
          </p:cNvPr>
          <p:cNvSpPr/>
          <p:nvPr/>
        </p:nvSpPr>
        <p:spPr>
          <a:xfrm>
            <a:off x="4800600" y="5222898"/>
            <a:ext cx="512582"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FC05A5F3-CCEA-977B-728E-9F80480BEA92}"/>
              </a:ext>
            </a:extLst>
          </p:cNvPr>
          <p:cNvSpPr/>
          <p:nvPr/>
        </p:nvSpPr>
        <p:spPr>
          <a:xfrm>
            <a:off x="4742284" y="5375298"/>
            <a:ext cx="71086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5632E447-6994-9ED4-9A64-BB2D365BDBDC}"/>
              </a:ext>
            </a:extLst>
          </p:cNvPr>
          <p:cNvSpPr/>
          <p:nvPr/>
        </p:nvSpPr>
        <p:spPr>
          <a:xfrm>
            <a:off x="3082785" y="5527698"/>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215FF0B3-B3F1-D41C-90FC-F800F12DFB7D}"/>
              </a:ext>
            </a:extLst>
          </p:cNvPr>
          <p:cNvSpPr/>
          <p:nvPr/>
        </p:nvSpPr>
        <p:spPr>
          <a:xfrm>
            <a:off x="3254235" y="5680098"/>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DC2FEA6B-AC7E-8085-B670-E141508E43E1}"/>
              </a:ext>
            </a:extLst>
          </p:cNvPr>
          <p:cNvSpPr txBox="1"/>
          <p:nvPr/>
        </p:nvSpPr>
        <p:spPr>
          <a:xfrm>
            <a:off x="3062220" y="5175243"/>
            <a:ext cx="547620" cy="200055"/>
          </a:xfrm>
          <a:prstGeom prst="rect">
            <a:avLst/>
          </a:prstGeom>
          <a:noFill/>
        </p:spPr>
        <p:txBody>
          <a:bodyPr wrap="square" rtlCol="0">
            <a:spAutoFit/>
          </a:bodyPr>
          <a:lstStyle/>
          <a:p>
            <a:r>
              <a:rPr lang="en-US" sz="700" dirty="0"/>
              <a:t>RCVR 1</a:t>
            </a:r>
          </a:p>
        </p:txBody>
      </p:sp>
      <p:sp>
        <p:nvSpPr>
          <p:cNvPr id="53" name="TextBox 52">
            <a:extLst>
              <a:ext uri="{FF2B5EF4-FFF2-40B4-BE49-F238E27FC236}">
                <a16:creationId xmlns:a16="http://schemas.microsoft.com/office/drawing/2014/main" id="{7F6814B7-D278-29D7-E453-37C3D4AD15B3}"/>
              </a:ext>
            </a:extLst>
          </p:cNvPr>
          <p:cNvSpPr txBox="1"/>
          <p:nvPr/>
        </p:nvSpPr>
        <p:spPr>
          <a:xfrm>
            <a:off x="3214620" y="5327643"/>
            <a:ext cx="547620" cy="200055"/>
          </a:xfrm>
          <a:prstGeom prst="rect">
            <a:avLst/>
          </a:prstGeom>
          <a:noFill/>
        </p:spPr>
        <p:txBody>
          <a:bodyPr wrap="square" rtlCol="0">
            <a:spAutoFit/>
          </a:bodyPr>
          <a:lstStyle/>
          <a:p>
            <a:r>
              <a:rPr lang="en-US" sz="700" dirty="0"/>
              <a:t>RCVR 2</a:t>
            </a:r>
          </a:p>
        </p:txBody>
      </p:sp>
      <p:sp>
        <p:nvSpPr>
          <p:cNvPr id="54" name="TextBox 53">
            <a:extLst>
              <a:ext uri="{FF2B5EF4-FFF2-40B4-BE49-F238E27FC236}">
                <a16:creationId xmlns:a16="http://schemas.microsoft.com/office/drawing/2014/main" id="{BCD88843-E85D-3C71-88E1-A2D17EC22B64}"/>
              </a:ext>
            </a:extLst>
          </p:cNvPr>
          <p:cNvSpPr txBox="1"/>
          <p:nvPr/>
        </p:nvSpPr>
        <p:spPr>
          <a:xfrm>
            <a:off x="2566915" y="5480043"/>
            <a:ext cx="547620" cy="200055"/>
          </a:xfrm>
          <a:prstGeom prst="rect">
            <a:avLst/>
          </a:prstGeom>
          <a:noFill/>
        </p:spPr>
        <p:txBody>
          <a:bodyPr wrap="square" rtlCol="0">
            <a:spAutoFit/>
          </a:bodyPr>
          <a:lstStyle/>
          <a:p>
            <a:r>
              <a:rPr lang="en-US" sz="700" dirty="0"/>
              <a:t>RCVR 3</a:t>
            </a:r>
          </a:p>
        </p:txBody>
      </p:sp>
      <p:sp>
        <p:nvSpPr>
          <p:cNvPr id="55" name="TextBox 54">
            <a:extLst>
              <a:ext uri="{FF2B5EF4-FFF2-40B4-BE49-F238E27FC236}">
                <a16:creationId xmlns:a16="http://schemas.microsoft.com/office/drawing/2014/main" id="{7A7D0824-F005-FE98-DB7D-2BA9070D355D}"/>
              </a:ext>
            </a:extLst>
          </p:cNvPr>
          <p:cNvSpPr txBox="1"/>
          <p:nvPr/>
        </p:nvSpPr>
        <p:spPr>
          <a:xfrm>
            <a:off x="2706615" y="5632443"/>
            <a:ext cx="547620" cy="200055"/>
          </a:xfrm>
          <a:prstGeom prst="rect">
            <a:avLst/>
          </a:prstGeom>
          <a:noFill/>
        </p:spPr>
        <p:txBody>
          <a:bodyPr wrap="square" rtlCol="0">
            <a:spAutoFit/>
          </a:bodyPr>
          <a:lstStyle/>
          <a:p>
            <a:r>
              <a:rPr lang="en-US" sz="700" dirty="0"/>
              <a:t>RCVR 4</a:t>
            </a:r>
          </a:p>
        </p:txBody>
      </p:sp>
      <p:sp>
        <p:nvSpPr>
          <p:cNvPr id="56" name="Rectangle 55">
            <a:extLst>
              <a:ext uri="{FF2B5EF4-FFF2-40B4-BE49-F238E27FC236}">
                <a16:creationId xmlns:a16="http://schemas.microsoft.com/office/drawing/2014/main" id="{2BA21F81-DD91-30AB-6CE1-98B50C968326}"/>
              </a:ext>
            </a:extLst>
          </p:cNvPr>
          <p:cNvSpPr/>
          <p:nvPr/>
        </p:nvSpPr>
        <p:spPr>
          <a:xfrm>
            <a:off x="6911458" y="5222898"/>
            <a:ext cx="617847"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61EDA84-B6F5-1CAF-C3B4-B024942535FD}"/>
              </a:ext>
            </a:extLst>
          </p:cNvPr>
          <p:cNvSpPr/>
          <p:nvPr/>
        </p:nvSpPr>
        <p:spPr>
          <a:xfrm>
            <a:off x="6948489" y="5375298"/>
            <a:ext cx="733216"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93DDEAB1-CCC8-A503-23BF-4CD8CC9F7164}"/>
              </a:ext>
            </a:extLst>
          </p:cNvPr>
          <p:cNvSpPr/>
          <p:nvPr/>
        </p:nvSpPr>
        <p:spPr>
          <a:xfrm>
            <a:off x="5534240" y="5527698"/>
            <a:ext cx="1166347"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E8FC593F-0F78-699C-09C1-462E1DAEBEED}"/>
              </a:ext>
            </a:extLst>
          </p:cNvPr>
          <p:cNvSpPr/>
          <p:nvPr/>
        </p:nvSpPr>
        <p:spPr>
          <a:xfrm>
            <a:off x="5574548" y="5680098"/>
            <a:ext cx="1297489"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B41978D3-F75C-A187-D3F2-3A776F21C813}"/>
              </a:ext>
            </a:extLst>
          </p:cNvPr>
          <p:cNvSpPr txBox="1"/>
          <p:nvPr/>
        </p:nvSpPr>
        <p:spPr>
          <a:xfrm>
            <a:off x="5668042" y="5175243"/>
            <a:ext cx="547620" cy="200055"/>
          </a:xfrm>
          <a:prstGeom prst="rect">
            <a:avLst/>
          </a:prstGeom>
          <a:noFill/>
        </p:spPr>
        <p:txBody>
          <a:bodyPr wrap="square" rtlCol="0">
            <a:spAutoFit/>
          </a:bodyPr>
          <a:lstStyle/>
          <a:p>
            <a:r>
              <a:rPr lang="en-US" sz="700" dirty="0"/>
              <a:t>RCVR 1</a:t>
            </a:r>
          </a:p>
        </p:txBody>
      </p:sp>
      <p:sp>
        <p:nvSpPr>
          <p:cNvPr id="61" name="TextBox 60">
            <a:extLst>
              <a:ext uri="{FF2B5EF4-FFF2-40B4-BE49-F238E27FC236}">
                <a16:creationId xmlns:a16="http://schemas.microsoft.com/office/drawing/2014/main" id="{5A905C25-615A-289A-71FB-4F71B839F3EE}"/>
              </a:ext>
            </a:extLst>
          </p:cNvPr>
          <p:cNvSpPr txBox="1"/>
          <p:nvPr/>
        </p:nvSpPr>
        <p:spPr>
          <a:xfrm>
            <a:off x="5691652" y="5327643"/>
            <a:ext cx="547620" cy="200055"/>
          </a:xfrm>
          <a:prstGeom prst="rect">
            <a:avLst/>
          </a:prstGeom>
          <a:noFill/>
        </p:spPr>
        <p:txBody>
          <a:bodyPr wrap="square" rtlCol="0">
            <a:spAutoFit/>
          </a:bodyPr>
          <a:lstStyle/>
          <a:p>
            <a:r>
              <a:rPr lang="en-US" sz="700" dirty="0"/>
              <a:t>RCVR 2</a:t>
            </a:r>
          </a:p>
        </p:txBody>
      </p:sp>
      <p:sp>
        <p:nvSpPr>
          <p:cNvPr id="62" name="TextBox 61">
            <a:extLst>
              <a:ext uri="{FF2B5EF4-FFF2-40B4-BE49-F238E27FC236}">
                <a16:creationId xmlns:a16="http://schemas.microsoft.com/office/drawing/2014/main" id="{E968A65C-1534-3AB3-0ED3-0498F845116C}"/>
              </a:ext>
            </a:extLst>
          </p:cNvPr>
          <p:cNvSpPr txBox="1"/>
          <p:nvPr/>
        </p:nvSpPr>
        <p:spPr>
          <a:xfrm>
            <a:off x="4742284" y="5480043"/>
            <a:ext cx="547620" cy="200055"/>
          </a:xfrm>
          <a:prstGeom prst="rect">
            <a:avLst/>
          </a:prstGeom>
          <a:noFill/>
        </p:spPr>
        <p:txBody>
          <a:bodyPr wrap="square" rtlCol="0">
            <a:spAutoFit/>
          </a:bodyPr>
          <a:lstStyle/>
          <a:p>
            <a:r>
              <a:rPr lang="en-US" sz="700" dirty="0"/>
              <a:t>RCVR 3</a:t>
            </a:r>
          </a:p>
        </p:txBody>
      </p:sp>
      <p:sp>
        <p:nvSpPr>
          <p:cNvPr id="63" name="TextBox 62">
            <a:extLst>
              <a:ext uri="{FF2B5EF4-FFF2-40B4-BE49-F238E27FC236}">
                <a16:creationId xmlns:a16="http://schemas.microsoft.com/office/drawing/2014/main" id="{2AD92467-D9BE-8563-1233-0ADBDEEB1469}"/>
              </a:ext>
            </a:extLst>
          </p:cNvPr>
          <p:cNvSpPr txBox="1"/>
          <p:nvPr/>
        </p:nvSpPr>
        <p:spPr>
          <a:xfrm>
            <a:off x="4881984" y="5632443"/>
            <a:ext cx="547620" cy="200055"/>
          </a:xfrm>
          <a:prstGeom prst="rect">
            <a:avLst/>
          </a:prstGeom>
          <a:noFill/>
        </p:spPr>
        <p:txBody>
          <a:bodyPr wrap="square" rtlCol="0">
            <a:spAutoFit/>
          </a:bodyPr>
          <a:lstStyle/>
          <a:p>
            <a:r>
              <a:rPr lang="en-US" sz="700" dirty="0"/>
              <a:t>RCVR 4</a:t>
            </a:r>
          </a:p>
        </p:txBody>
      </p:sp>
      <p:cxnSp>
        <p:nvCxnSpPr>
          <p:cNvPr id="64" name="Straight Arrow Connector 63">
            <a:extLst>
              <a:ext uri="{FF2B5EF4-FFF2-40B4-BE49-F238E27FC236}">
                <a16:creationId xmlns:a16="http://schemas.microsoft.com/office/drawing/2014/main" id="{A1F608D4-CC3A-353E-CC7E-66ADE9572587}"/>
              </a:ext>
            </a:extLst>
          </p:cNvPr>
          <p:cNvCxnSpPr/>
          <p:nvPr/>
        </p:nvCxnSpPr>
        <p:spPr>
          <a:xfrm>
            <a:off x="464665" y="6049643"/>
            <a:ext cx="1408537" cy="0"/>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EDAA126F-CBD8-A9A0-0411-49A8E68128BC}"/>
              </a:ext>
            </a:extLst>
          </p:cNvPr>
          <p:cNvSpPr txBox="1"/>
          <p:nvPr/>
        </p:nvSpPr>
        <p:spPr>
          <a:xfrm>
            <a:off x="386196" y="6123497"/>
            <a:ext cx="547620" cy="276999"/>
          </a:xfrm>
          <a:prstGeom prst="rect">
            <a:avLst/>
          </a:prstGeom>
          <a:noFill/>
        </p:spPr>
        <p:txBody>
          <a:bodyPr wrap="square" rtlCol="0">
            <a:spAutoFit/>
          </a:bodyPr>
          <a:lstStyle/>
          <a:p>
            <a:r>
              <a:rPr lang="en-US" sz="1200" dirty="0"/>
              <a:t>Time</a:t>
            </a:r>
          </a:p>
        </p:txBody>
      </p:sp>
      <p:cxnSp>
        <p:nvCxnSpPr>
          <p:cNvPr id="66" name="Straight Connector 65">
            <a:extLst>
              <a:ext uri="{FF2B5EF4-FFF2-40B4-BE49-F238E27FC236}">
                <a16:creationId xmlns:a16="http://schemas.microsoft.com/office/drawing/2014/main" id="{1531FDBB-FB72-80CD-1052-E39CAF7D7D5E}"/>
              </a:ext>
            </a:extLst>
          </p:cNvPr>
          <p:cNvCxnSpPr/>
          <p:nvPr/>
        </p:nvCxnSpPr>
        <p:spPr>
          <a:xfrm flipV="1">
            <a:off x="2669794" y="5043913"/>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D8FF5E8E-56BF-1D47-9DEF-2ED88DD6C83D}"/>
              </a:ext>
            </a:extLst>
          </p:cNvPr>
          <p:cNvCxnSpPr/>
          <p:nvPr/>
        </p:nvCxnSpPr>
        <p:spPr>
          <a:xfrm flipV="1">
            <a:off x="3062220" y="5030241"/>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26E3448A-05D8-3638-8B1D-DAADA58FFD8F}"/>
              </a:ext>
            </a:extLst>
          </p:cNvPr>
          <p:cNvCxnSpPr/>
          <p:nvPr/>
        </p:nvCxnSpPr>
        <p:spPr>
          <a:xfrm flipV="1">
            <a:off x="4690870" y="5043913"/>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CA68653A-7F95-015F-D75A-5C869796F80F}"/>
              </a:ext>
            </a:extLst>
          </p:cNvPr>
          <p:cNvCxnSpPr/>
          <p:nvPr/>
        </p:nvCxnSpPr>
        <p:spPr>
          <a:xfrm flipV="1">
            <a:off x="4730485" y="5043913"/>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95D1E84E-2CAB-B870-C2F7-922B8B8837EE}"/>
              </a:ext>
            </a:extLst>
          </p:cNvPr>
          <p:cNvCxnSpPr/>
          <p:nvPr/>
        </p:nvCxnSpPr>
        <p:spPr>
          <a:xfrm flipV="1">
            <a:off x="5476678" y="5043912"/>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25BBDEBB-058D-F2F1-0370-3F31D58DBB8D}"/>
              </a:ext>
            </a:extLst>
          </p:cNvPr>
          <p:cNvCxnSpPr/>
          <p:nvPr/>
        </p:nvCxnSpPr>
        <p:spPr>
          <a:xfrm flipV="1">
            <a:off x="5516293" y="5043912"/>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7611107C-BC2F-9FCF-D40A-1D36C5159609}"/>
              </a:ext>
            </a:extLst>
          </p:cNvPr>
          <p:cNvCxnSpPr/>
          <p:nvPr/>
        </p:nvCxnSpPr>
        <p:spPr>
          <a:xfrm flipV="1">
            <a:off x="6871843" y="5062731"/>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E9A49C92-C3EA-6080-0557-21387145C934}"/>
              </a:ext>
            </a:extLst>
          </p:cNvPr>
          <p:cNvCxnSpPr/>
          <p:nvPr/>
        </p:nvCxnSpPr>
        <p:spPr>
          <a:xfrm flipV="1">
            <a:off x="6911458" y="5062731"/>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83981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25DA1-8497-40BC-91CB-35FA7BD4C11A}"/>
              </a:ext>
            </a:extLst>
          </p:cNvPr>
          <p:cNvSpPr>
            <a:spLocks noGrp="1"/>
          </p:cNvSpPr>
          <p:nvPr>
            <p:ph type="title"/>
          </p:nvPr>
        </p:nvSpPr>
        <p:spPr/>
        <p:txBody>
          <a:bodyPr/>
          <a:lstStyle/>
          <a:p>
            <a:r>
              <a:rPr lang="en-US" dirty="0"/>
              <a:t>Session Definition Explained</a:t>
            </a:r>
          </a:p>
        </p:txBody>
      </p:sp>
      <p:sp>
        <p:nvSpPr>
          <p:cNvPr id="3" name="Date Placeholder 2">
            <a:extLst>
              <a:ext uri="{FF2B5EF4-FFF2-40B4-BE49-F238E27FC236}">
                <a16:creationId xmlns:a16="http://schemas.microsoft.com/office/drawing/2014/main" id="{E03D9010-5892-4176-BE47-73FF3C6D089E}"/>
              </a:ext>
            </a:extLst>
          </p:cNvPr>
          <p:cNvSpPr>
            <a:spLocks noGrp="1"/>
          </p:cNvSpPr>
          <p:nvPr>
            <p:ph type="dt" sz="half" idx="10"/>
          </p:nvPr>
        </p:nvSpPr>
        <p:spPr/>
        <p:txBody>
          <a:bodyPr/>
          <a:lstStyle/>
          <a:p>
            <a:pPr>
              <a:defRPr/>
            </a:pPr>
            <a:r>
              <a:rPr lang="en-US"/>
              <a:t>2023-10-16</a:t>
            </a:r>
            <a:endParaRPr lang="en-US" dirty="0"/>
          </a:p>
        </p:txBody>
      </p:sp>
      <p:sp>
        <p:nvSpPr>
          <p:cNvPr id="4" name="Footer Placeholder 3">
            <a:extLst>
              <a:ext uri="{FF2B5EF4-FFF2-40B4-BE49-F238E27FC236}">
                <a16:creationId xmlns:a16="http://schemas.microsoft.com/office/drawing/2014/main" id="{3BD6DA30-B121-4A86-8715-E7CEC578FA70}"/>
              </a:ext>
            </a:extLst>
          </p:cNvPr>
          <p:cNvSpPr>
            <a:spLocks noGrp="1"/>
          </p:cNvSpPr>
          <p:nvPr>
            <p:ph type="ftr" sz="quarter" idx="11"/>
          </p:nvPr>
        </p:nvSpPr>
        <p:spPr/>
        <p:txBody>
          <a:bodyPr/>
          <a:lstStyle/>
          <a:p>
            <a:pPr>
              <a:defRPr/>
            </a:pPr>
            <a:r>
              <a:rPr lang="en-US"/>
              <a:t>Step 1 : Creating a Project</a:t>
            </a:r>
          </a:p>
        </p:txBody>
      </p:sp>
      <p:sp>
        <p:nvSpPr>
          <p:cNvPr id="5" name="Slide Number Placeholder 4">
            <a:extLst>
              <a:ext uri="{FF2B5EF4-FFF2-40B4-BE49-F238E27FC236}">
                <a16:creationId xmlns:a16="http://schemas.microsoft.com/office/drawing/2014/main" id="{E17D81E8-4E93-48B8-A6AF-6FEB6BDB62F8}"/>
              </a:ext>
            </a:extLst>
          </p:cNvPr>
          <p:cNvSpPr>
            <a:spLocks noGrp="1"/>
          </p:cNvSpPr>
          <p:nvPr>
            <p:ph type="sldNum" sz="quarter" idx="12"/>
          </p:nvPr>
        </p:nvSpPr>
        <p:spPr/>
        <p:txBody>
          <a:bodyPr/>
          <a:lstStyle/>
          <a:p>
            <a:pPr>
              <a:defRPr/>
            </a:pPr>
            <a:fld id="{2CC8A335-E931-4563-96AF-59EEDE16267A}" type="slidenum">
              <a:rPr lang="en-US" smtClean="0"/>
              <a:pPr>
                <a:defRPr/>
              </a:pPr>
              <a:t>51</a:t>
            </a:fld>
            <a:endParaRPr lang="en-US"/>
          </a:p>
        </p:txBody>
      </p:sp>
      <p:sp>
        <p:nvSpPr>
          <p:cNvPr id="6" name="Rectangle 5">
            <a:extLst>
              <a:ext uri="{FF2B5EF4-FFF2-40B4-BE49-F238E27FC236}">
                <a16:creationId xmlns:a16="http://schemas.microsoft.com/office/drawing/2014/main" id="{7CEE948E-86E2-41BE-A69E-3E8C472A137B}"/>
              </a:ext>
            </a:extLst>
          </p:cNvPr>
          <p:cNvSpPr/>
          <p:nvPr/>
        </p:nvSpPr>
        <p:spPr>
          <a:xfrm>
            <a:off x="1076500" y="1799682"/>
            <a:ext cx="4066551"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E7E512A-3CB0-4BFC-BE13-E0E417441E2F}"/>
              </a:ext>
            </a:extLst>
          </p:cNvPr>
          <p:cNvSpPr/>
          <p:nvPr/>
        </p:nvSpPr>
        <p:spPr>
          <a:xfrm>
            <a:off x="1228901" y="1952082"/>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A855061-8C51-4366-AB6D-0243F67CFA92}"/>
              </a:ext>
            </a:extLst>
          </p:cNvPr>
          <p:cNvSpPr/>
          <p:nvPr/>
        </p:nvSpPr>
        <p:spPr>
          <a:xfrm>
            <a:off x="993951" y="2104482"/>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458BAE1-83A2-4266-8529-1FAC970D92DE}"/>
              </a:ext>
            </a:extLst>
          </p:cNvPr>
          <p:cNvSpPr/>
          <p:nvPr/>
        </p:nvSpPr>
        <p:spPr>
          <a:xfrm>
            <a:off x="1165401" y="2256882"/>
            <a:ext cx="1442434" cy="1287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72F638C-E3FC-4D1B-8156-572DEEDE36D2}"/>
              </a:ext>
            </a:extLst>
          </p:cNvPr>
          <p:cNvSpPr txBox="1"/>
          <p:nvPr/>
        </p:nvSpPr>
        <p:spPr>
          <a:xfrm>
            <a:off x="528881" y="1752027"/>
            <a:ext cx="547620" cy="200055"/>
          </a:xfrm>
          <a:prstGeom prst="rect">
            <a:avLst/>
          </a:prstGeom>
          <a:noFill/>
        </p:spPr>
        <p:txBody>
          <a:bodyPr wrap="square" rtlCol="0">
            <a:spAutoFit/>
          </a:bodyPr>
          <a:lstStyle/>
          <a:p>
            <a:r>
              <a:rPr lang="en-US" sz="700" dirty="0"/>
              <a:t>RCVR 1</a:t>
            </a:r>
          </a:p>
        </p:txBody>
      </p:sp>
      <p:sp>
        <p:nvSpPr>
          <p:cNvPr id="11" name="TextBox 10">
            <a:extLst>
              <a:ext uri="{FF2B5EF4-FFF2-40B4-BE49-F238E27FC236}">
                <a16:creationId xmlns:a16="http://schemas.microsoft.com/office/drawing/2014/main" id="{F0ADF3FE-0025-43FA-8072-C341CBF60EBE}"/>
              </a:ext>
            </a:extLst>
          </p:cNvPr>
          <p:cNvSpPr txBox="1"/>
          <p:nvPr/>
        </p:nvSpPr>
        <p:spPr>
          <a:xfrm>
            <a:off x="681281" y="1904427"/>
            <a:ext cx="547620" cy="200055"/>
          </a:xfrm>
          <a:prstGeom prst="rect">
            <a:avLst/>
          </a:prstGeom>
          <a:noFill/>
        </p:spPr>
        <p:txBody>
          <a:bodyPr wrap="square" rtlCol="0">
            <a:spAutoFit/>
          </a:bodyPr>
          <a:lstStyle/>
          <a:p>
            <a:r>
              <a:rPr lang="en-US" sz="700" dirty="0"/>
              <a:t>RCVR 2</a:t>
            </a:r>
          </a:p>
        </p:txBody>
      </p:sp>
      <p:sp>
        <p:nvSpPr>
          <p:cNvPr id="12" name="TextBox 11">
            <a:extLst>
              <a:ext uri="{FF2B5EF4-FFF2-40B4-BE49-F238E27FC236}">
                <a16:creationId xmlns:a16="http://schemas.microsoft.com/office/drawing/2014/main" id="{D44803B4-860E-437D-899D-F1AD4C2B85B5}"/>
              </a:ext>
            </a:extLst>
          </p:cNvPr>
          <p:cNvSpPr txBox="1"/>
          <p:nvPr/>
        </p:nvSpPr>
        <p:spPr>
          <a:xfrm>
            <a:off x="478081" y="2056827"/>
            <a:ext cx="547620" cy="200055"/>
          </a:xfrm>
          <a:prstGeom prst="rect">
            <a:avLst/>
          </a:prstGeom>
          <a:noFill/>
        </p:spPr>
        <p:txBody>
          <a:bodyPr wrap="square" rtlCol="0">
            <a:spAutoFit/>
          </a:bodyPr>
          <a:lstStyle/>
          <a:p>
            <a:r>
              <a:rPr lang="en-US" sz="700" dirty="0"/>
              <a:t>RCVR 3</a:t>
            </a:r>
          </a:p>
        </p:txBody>
      </p:sp>
      <p:sp>
        <p:nvSpPr>
          <p:cNvPr id="13" name="TextBox 12">
            <a:extLst>
              <a:ext uri="{FF2B5EF4-FFF2-40B4-BE49-F238E27FC236}">
                <a16:creationId xmlns:a16="http://schemas.microsoft.com/office/drawing/2014/main" id="{5F002AA0-18B9-44E1-8600-6200B76A2918}"/>
              </a:ext>
            </a:extLst>
          </p:cNvPr>
          <p:cNvSpPr txBox="1"/>
          <p:nvPr/>
        </p:nvSpPr>
        <p:spPr>
          <a:xfrm>
            <a:off x="617781" y="2209227"/>
            <a:ext cx="547620" cy="200055"/>
          </a:xfrm>
          <a:prstGeom prst="rect">
            <a:avLst/>
          </a:prstGeom>
          <a:noFill/>
        </p:spPr>
        <p:txBody>
          <a:bodyPr wrap="square" rtlCol="0">
            <a:spAutoFit/>
          </a:bodyPr>
          <a:lstStyle/>
          <a:p>
            <a:r>
              <a:rPr lang="en-US" sz="700" dirty="0"/>
              <a:t>RCVR 4</a:t>
            </a:r>
          </a:p>
        </p:txBody>
      </p:sp>
      <p:sp>
        <p:nvSpPr>
          <p:cNvPr id="15" name="Rectangle 14">
            <a:extLst>
              <a:ext uri="{FF2B5EF4-FFF2-40B4-BE49-F238E27FC236}">
                <a16:creationId xmlns:a16="http://schemas.microsoft.com/office/drawing/2014/main" id="{12513DE0-789C-407D-8E64-C502FE9223AD}"/>
              </a:ext>
            </a:extLst>
          </p:cNvPr>
          <p:cNvSpPr/>
          <p:nvPr/>
        </p:nvSpPr>
        <p:spPr>
          <a:xfrm>
            <a:off x="3775656" y="1928471"/>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0BC1F9D-2464-4018-928E-6D19FE086E88}"/>
              </a:ext>
            </a:extLst>
          </p:cNvPr>
          <p:cNvSpPr/>
          <p:nvPr/>
        </p:nvSpPr>
        <p:spPr>
          <a:xfrm>
            <a:off x="3096201" y="2080871"/>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E24A57F-F537-43EF-BAED-43753CFBA1E7}"/>
              </a:ext>
            </a:extLst>
          </p:cNvPr>
          <p:cNvSpPr/>
          <p:nvPr/>
        </p:nvSpPr>
        <p:spPr>
          <a:xfrm>
            <a:off x="3267651" y="2233271"/>
            <a:ext cx="1442434" cy="12878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1FBEEE79-E26F-4953-817C-613B41A617C0}"/>
              </a:ext>
            </a:extLst>
          </p:cNvPr>
          <p:cNvSpPr txBox="1"/>
          <p:nvPr/>
        </p:nvSpPr>
        <p:spPr>
          <a:xfrm>
            <a:off x="3228036" y="1880816"/>
            <a:ext cx="547620" cy="200055"/>
          </a:xfrm>
          <a:prstGeom prst="rect">
            <a:avLst/>
          </a:prstGeom>
          <a:noFill/>
        </p:spPr>
        <p:txBody>
          <a:bodyPr wrap="square" rtlCol="0">
            <a:spAutoFit/>
          </a:bodyPr>
          <a:lstStyle/>
          <a:p>
            <a:r>
              <a:rPr lang="en-US" sz="700" dirty="0"/>
              <a:t>RCVR 2</a:t>
            </a:r>
          </a:p>
        </p:txBody>
      </p:sp>
      <p:sp>
        <p:nvSpPr>
          <p:cNvPr id="20" name="TextBox 19">
            <a:extLst>
              <a:ext uri="{FF2B5EF4-FFF2-40B4-BE49-F238E27FC236}">
                <a16:creationId xmlns:a16="http://schemas.microsoft.com/office/drawing/2014/main" id="{CAE78E1D-0A49-46CC-B3DE-95A8896EE0C8}"/>
              </a:ext>
            </a:extLst>
          </p:cNvPr>
          <p:cNvSpPr txBox="1"/>
          <p:nvPr/>
        </p:nvSpPr>
        <p:spPr>
          <a:xfrm>
            <a:off x="2580331" y="2033216"/>
            <a:ext cx="547620" cy="200055"/>
          </a:xfrm>
          <a:prstGeom prst="rect">
            <a:avLst/>
          </a:prstGeom>
          <a:noFill/>
        </p:spPr>
        <p:txBody>
          <a:bodyPr wrap="square" rtlCol="0">
            <a:spAutoFit/>
          </a:bodyPr>
          <a:lstStyle/>
          <a:p>
            <a:r>
              <a:rPr lang="en-US" sz="700" dirty="0"/>
              <a:t>RCVR 3</a:t>
            </a:r>
          </a:p>
        </p:txBody>
      </p:sp>
      <p:sp>
        <p:nvSpPr>
          <p:cNvPr id="21" name="TextBox 20">
            <a:extLst>
              <a:ext uri="{FF2B5EF4-FFF2-40B4-BE49-F238E27FC236}">
                <a16:creationId xmlns:a16="http://schemas.microsoft.com/office/drawing/2014/main" id="{FC6E43F9-E26B-493C-8FD5-C52D7BFB0937}"/>
              </a:ext>
            </a:extLst>
          </p:cNvPr>
          <p:cNvSpPr txBox="1"/>
          <p:nvPr/>
        </p:nvSpPr>
        <p:spPr>
          <a:xfrm>
            <a:off x="2720031" y="2185616"/>
            <a:ext cx="547620" cy="200055"/>
          </a:xfrm>
          <a:prstGeom prst="rect">
            <a:avLst/>
          </a:prstGeom>
          <a:noFill/>
        </p:spPr>
        <p:txBody>
          <a:bodyPr wrap="square" rtlCol="0">
            <a:spAutoFit/>
          </a:bodyPr>
          <a:lstStyle/>
          <a:p>
            <a:r>
              <a:rPr lang="en-US" sz="700" dirty="0"/>
              <a:t>RCVR 4</a:t>
            </a:r>
          </a:p>
        </p:txBody>
      </p:sp>
      <p:sp>
        <p:nvSpPr>
          <p:cNvPr id="22" name="Rectangle 21">
            <a:extLst>
              <a:ext uri="{FF2B5EF4-FFF2-40B4-BE49-F238E27FC236}">
                <a16:creationId xmlns:a16="http://schemas.microsoft.com/office/drawing/2014/main" id="{B8F2DDA1-0159-4787-96DF-881E2C56121B}"/>
              </a:ext>
            </a:extLst>
          </p:cNvPr>
          <p:cNvSpPr/>
          <p:nvPr/>
        </p:nvSpPr>
        <p:spPr>
          <a:xfrm>
            <a:off x="6100288" y="1776071"/>
            <a:ext cx="1442434"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3DEF760-A60C-45E1-9A96-83BD5FE9C07D}"/>
              </a:ext>
            </a:extLst>
          </p:cNvPr>
          <p:cNvSpPr/>
          <p:nvPr/>
        </p:nvSpPr>
        <p:spPr>
          <a:xfrm>
            <a:off x="6252688" y="1928471"/>
            <a:ext cx="1442434"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633D85-A417-47A5-A2FC-D4C9AC5FA9CD}"/>
              </a:ext>
            </a:extLst>
          </p:cNvPr>
          <p:cNvSpPr/>
          <p:nvPr/>
        </p:nvSpPr>
        <p:spPr>
          <a:xfrm>
            <a:off x="5271570" y="2080871"/>
            <a:ext cx="1442434"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D35B5CC-70C7-4249-8972-4E8AD371B17C}"/>
              </a:ext>
            </a:extLst>
          </p:cNvPr>
          <p:cNvSpPr/>
          <p:nvPr/>
        </p:nvSpPr>
        <p:spPr>
          <a:xfrm>
            <a:off x="5443020" y="2233271"/>
            <a:ext cx="1442434" cy="1287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AAA9E228-1471-4DBD-AC7D-8FA3AEEC8E92}"/>
              </a:ext>
            </a:extLst>
          </p:cNvPr>
          <p:cNvSpPr txBox="1"/>
          <p:nvPr/>
        </p:nvSpPr>
        <p:spPr>
          <a:xfrm>
            <a:off x="5681458" y="1728416"/>
            <a:ext cx="547620" cy="200055"/>
          </a:xfrm>
          <a:prstGeom prst="rect">
            <a:avLst/>
          </a:prstGeom>
          <a:noFill/>
        </p:spPr>
        <p:txBody>
          <a:bodyPr wrap="square" rtlCol="0">
            <a:spAutoFit/>
          </a:bodyPr>
          <a:lstStyle/>
          <a:p>
            <a:r>
              <a:rPr lang="en-US" sz="700" dirty="0"/>
              <a:t>RCVR 1</a:t>
            </a:r>
          </a:p>
        </p:txBody>
      </p:sp>
      <p:sp>
        <p:nvSpPr>
          <p:cNvPr id="27" name="TextBox 26">
            <a:extLst>
              <a:ext uri="{FF2B5EF4-FFF2-40B4-BE49-F238E27FC236}">
                <a16:creationId xmlns:a16="http://schemas.microsoft.com/office/drawing/2014/main" id="{9E7EBA8E-F826-4407-A219-39192AE3F876}"/>
              </a:ext>
            </a:extLst>
          </p:cNvPr>
          <p:cNvSpPr txBox="1"/>
          <p:nvPr/>
        </p:nvSpPr>
        <p:spPr>
          <a:xfrm>
            <a:off x="5705068" y="1880816"/>
            <a:ext cx="547620" cy="200055"/>
          </a:xfrm>
          <a:prstGeom prst="rect">
            <a:avLst/>
          </a:prstGeom>
          <a:noFill/>
        </p:spPr>
        <p:txBody>
          <a:bodyPr wrap="square" rtlCol="0">
            <a:spAutoFit/>
          </a:bodyPr>
          <a:lstStyle/>
          <a:p>
            <a:r>
              <a:rPr lang="en-US" sz="700" dirty="0"/>
              <a:t>RCVR 2</a:t>
            </a:r>
          </a:p>
        </p:txBody>
      </p:sp>
      <p:sp>
        <p:nvSpPr>
          <p:cNvPr id="28" name="TextBox 27">
            <a:extLst>
              <a:ext uri="{FF2B5EF4-FFF2-40B4-BE49-F238E27FC236}">
                <a16:creationId xmlns:a16="http://schemas.microsoft.com/office/drawing/2014/main" id="{5CA9F469-41BB-460D-8E31-FB2E143A0C0D}"/>
              </a:ext>
            </a:extLst>
          </p:cNvPr>
          <p:cNvSpPr txBox="1"/>
          <p:nvPr/>
        </p:nvSpPr>
        <p:spPr>
          <a:xfrm>
            <a:off x="4755700" y="2033216"/>
            <a:ext cx="547620" cy="200055"/>
          </a:xfrm>
          <a:prstGeom prst="rect">
            <a:avLst/>
          </a:prstGeom>
          <a:noFill/>
        </p:spPr>
        <p:txBody>
          <a:bodyPr wrap="square" rtlCol="0">
            <a:spAutoFit/>
          </a:bodyPr>
          <a:lstStyle/>
          <a:p>
            <a:r>
              <a:rPr lang="en-US" sz="700" dirty="0"/>
              <a:t>RCVR 3</a:t>
            </a:r>
          </a:p>
        </p:txBody>
      </p:sp>
      <p:sp>
        <p:nvSpPr>
          <p:cNvPr id="29" name="TextBox 28">
            <a:extLst>
              <a:ext uri="{FF2B5EF4-FFF2-40B4-BE49-F238E27FC236}">
                <a16:creationId xmlns:a16="http://schemas.microsoft.com/office/drawing/2014/main" id="{8DB81A93-232E-4DC0-B92A-64808FA1BD09}"/>
              </a:ext>
            </a:extLst>
          </p:cNvPr>
          <p:cNvSpPr txBox="1"/>
          <p:nvPr/>
        </p:nvSpPr>
        <p:spPr>
          <a:xfrm>
            <a:off x="4895400" y="2185616"/>
            <a:ext cx="547620" cy="200055"/>
          </a:xfrm>
          <a:prstGeom prst="rect">
            <a:avLst/>
          </a:prstGeom>
          <a:noFill/>
        </p:spPr>
        <p:txBody>
          <a:bodyPr wrap="square" rtlCol="0">
            <a:spAutoFit/>
          </a:bodyPr>
          <a:lstStyle/>
          <a:p>
            <a:r>
              <a:rPr lang="en-US" sz="700" dirty="0"/>
              <a:t>RCVR 4</a:t>
            </a:r>
          </a:p>
        </p:txBody>
      </p:sp>
      <p:sp>
        <p:nvSpPr>
          <p:cNvPr id="30" name="TextBox 29">
            <a:extLst>
              <a:ext uri="{FF2B5EF4-FFF2-40B4-BE49-F238E27FC236}">
                <a16:creationId xmlns:a16="http://schemas.microsoft.com/office/drawing/2014/main" id="{A3283DDA-8756-41E9-B818-54A859D63600}"/>
              </a:ext>
            </a:extLst>
          </p:cNvPr>
          <p:cNvSpPr txBox="1"/>
          <p:nvPr/>
        </p:nvSpPr>
        <p:spPr>
          <a:xfrm>
            <a:off x="498967" y="1377174"/>
            <a:ext cx="5940737" cy="369332"/>
          </a:xfrm>
          <a:prstGeom prst="rect">
            <a:avLst/>
          </a:prstGeom>
          <a:noFill/>
        </p:spPr>
        <p:txBody>
          <a:bodyPr wrap="square" rtlCol="0">
            <a:spAutoFit/>
          </a:bodyPr>
          <a:lstStyle/>
          <a:p>
            <a:r>
              <a:rPr lang="en-US" dirty="0"/>
              <a:t>Difficult for OPUS PROJECTS to define sessions </a:t>
            </a:r>
          </a:p>
        </p:txBody>
      </p:sp>
      <p:cxnSp>
        <p:nvCxnSpPr>
          <p:cNvPr id="31" name="Straight Arrow Connector 30">
            <a:extLst>
              <a:ext uri="{FF2B5EF4-FFF2-40B4-BE49-F238E27FC236}">
                <a16:creationId xmlns:a16="http://schemas.microsoft.com/office/drawing/2014/main" id="{5B63B1E1-31CF-4F67-B954-A67D635453ED}"/>
              </a:ext>
            </a:extLst>
          </p:cNvPr>
          <p:cNvCxnSpPr/>
          <p:nvPr/>
        </p:nvCxnSpPr>
        <p:spPr>
          <a:xfrm>
            <a:off x="478081" y="2602816"/>
            <a:ext cx="1408537" cy="0"/>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7582E3CB-BFC0-4314-A72C-8E5711454815}"/>
              </a:ext>
            </a:extLst>
          </p:cNvPr>
          <p:cNvSpPr txBox="1"/>
          <p:nvPr/>
        </p:nvSpPr>
        <p:spPr>
          <a:xfrm>
            <a:off x="383010" y="2624896"/>
            <a:ext cx="547620" cy="276999"/>
          </a:xfrm>
          <a:prstGeom prst="rect">
            <a:avLst/>
          </a:prstGeom>
          <a:noFill/>
        </p:spPr>
        <p:txBody>
          <a:bodyPr wrap="square" rtlCol="0">
            <a:spAutoFit/>
          </a:bodyPr>
          <a:lstStyle/>
          <a:p>
            <a:r>
              <a:rPr lang="en-US" sz="1200" dirty="0"/>
              <a:t>Time</a:t>
            </a:r>
          </a:p>
        </p:txBody>
      </p:sp>
      <p:cxnSp>
        <p:nvCxnSpPr>
          <p:cNvPr id="33" name="Straight Connector 32">
            <a:extLst>
              <a:ext uri="{FF2B5EF4-FFF2-40B4-BE49-F238E27FC236}">
                <a16:creationId xmlns:a16="http://schemas.microsoft.com/office/drawing/2014/main" id="{4213B650-CC2F-4A60-8BBB-36D1A9FA2B15}"/>
              </a:ext>
            </a:extLst>
          </p:cNvPr>
          <p:cNvCxnSpPr/>
          <p:nvPr/>
        </p:nvCxnSpPr>
        <p:spPr>
          <a:xfrm flipV="1">
            <a:off x="2667280" y="1732705"/>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CEFD149-84D1-4280-8150-703F267843BF}"/>
              </a:ext>
            </a:extLst>
          </p:cNvPr>
          <p:cNvCxnSpPr/>
          <p:nvPr/>
        </p:nvCxnSpPr>
        <p:spPr>
          <a:xfrm flipV="1">
            <a:off x="3104235" y="1717931"/>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6C638A6B-E0B9-40BF-B0B6-057E898FC8CA}"/>
              </a:ext>
            </a:extLst>
          </p:cNvPr>
          <p:cNvSpPr txBox="1"/>
          <p:nvPr/>
        </p:nvSpPr>
        <p:spPr>
          <a:xfrm>
            <a:off x="1807375" y="2880020"/>
            <a:ext cx="2366614" cy="830997"/>
          </a:xfrm>
          <a:prstGeom prst="rect">
            <a:avLst/>
          </a:prstGeom>
          <a:noFill/>
        </p:spPr>
        <p:txBody>
          <a:bodyPr wrap="square" rtlCol="0">
            <a:spAutoFit/>
          </a:bodyPr>
          <a:lstStyle/>
          <a:p>
            <a:r>
              <a:rPr lang="en-US" sz="1200" dirty="0">
                <a:solidFill>
                  <a:srgbClr val="FF0000"/>
                </a:solidFill>
              </a:rPr>
              <a:t>Time Gap is no longer obvious.</a:t>
            </a:r>
          </a:p>
          <a:p>
            <a:r>
              <a:rPr lang="en-US" sz="1200" dirty="0">
                <a:solidFill>
                  <a:srgbClr val="FF0000"/>
                </a:solidFill>
              </a:rPr>
              <a:t>OPUS needs to intelligently use the overlapping data. </a:t>
            </a:r>
          </a:p>
          <a:p>
            <a:r>
              <a:rPr lang="en-US" sz="1200" dirty="0">
                <a:solidFill>
                  <a:srgbClr val="FF0000"/>
                </a:solidFill>
              </a:rPr>
              <a:t>But likely to make mistakes.</a:t>
            </a:r>
          </a:p>
        </p:txBody>
      </p:sp>
      <p:cxnSp>
        <p:nvCxnSpPr>
          <p:cNvPr id="36" name="Straight Connector 35">
            <a:extLst>
              <a:ext uri="{FF2B5EF4-FFF2-40B4-BE49-F238E27FC236}">
                <a16:creationId xmlns:a16="http://schemas.microsoft.com/office/drawing/2014/main" id="{EC751D8E-B195-4550-B67C-C5A6D39FF5F6}"/>
              </a:ext>
            </a:extLst>
          </p:cNvPr>
          <p:cNvCxnSpPr/>
          <p:nvPr/>
        </p:nvCxnSpPr>
        <p:spPr>
          <a:xfrm flipV="1">
            <a:off x="5218090" y="1752027"/>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BE6C8B6-CCD6-47BA-9F22-3E753CAE39FA}"/>
              </a:ext>
            </a:extLst>
          </p:cNvPr>
          <p:cNvCxnSpPr/>
          <p:nvPr/>
        </p:nvCxnSpPr>
        <p:spPr>
          <a:xfrm flipV="1">
            <a:off x="5271570" y="1744110"/>
            <a:ext cx="0" cy="1177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F3E8D4C-73F7-4519-8853-6F8CC0895A4A}"/>
              </a:ext>
            </a:extLst>
          </p:cNvPr>
          <p:cNvSpPr txBox="1"/>
          <p:nvPr/>
        </p:nvSpPr>
        <p:spPr>
          <a:xfrm>
            <a:off x="4586125" y="2858316"/>
            <a:ext cx="2738285" cy="646331"/>
          </a:xfrm>
          <a:prstGeom prst="rect">
            <a:avLst/>
          </a:prstGeom>
          <a:noFill/>
        </p:spPr>
        <p:txBody>
          <a:bodyPr wrap="square" rtlCol="0">
            <a:spAutoFit/>
          </a:bodyPr>
          <a:lstStyle/>
          <a:p>
            <a:r>
              <a:rPr lang="en-US" sz="1200" dirty="0">
                <a:solidFill>
                  <a:srgbClr val="FF0000"/>
                </a:solidFill>
              </a:rPr>
              <a:t>Time Gap is now obvious, but poor “overlap” could lead to weaker solutions.</a:t>
            </a:r>
          </a:p>
        </p:txBody>
      </p:sp>
      <p:cxnSp>
        <p:nvCxnSpPr>
          <p:cNvPr id="41" name="Straight Arrow Connector 40">
            <a:extLst>
              <a:ext uri="{FF2B5EF4-FFF2-40B4-BE49-F238E27FC236}">
                <a16:creationId xmlns:a16="http://schemas.microsoft.com/office/drawing/2014/main" id="{E73D7E4A-467E-4BD4-A0D0-B535F9ECB2B7}"/>
              </a:ext>
            </a:extLst>
          </p:cNvPr>
          <p:cNvCxnSpPr>
            <a:cxnSpLocks/>
            <a:stCxn id="38" idx="0"/>
          </p:cNvCxnSpPr>
          <p:nvPr/>
        </p:nvCxnSpPr>
        <p:spPr>
          <a:xfrm flipV="1">
            <a:off x="5955268" y="2389097"/>
            <a:ext cx="344792" cy="469219"/>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B59DB1CF-2241-4A1D-B5F5-BFD88B22C2CE}"/>
              </a:ext>
            </a:extLst>
          </p:cNvPr>
          <p:cNvCxnSpPr>
            <a:cxnSpLocks/>
            <a:stCxn id="38" idx="0"/>
          </p:cNvCxnSpPr>
          <p:nvPr/>
        </p:nvCxnSpPr>
        <p:spPr>
          <a:xfrm flipH="1" flipV="1">
            <a:off x="4459153" y="2417006"/>
            <a:ext cx="1496115" cy="441310"/>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BBAE3B9-C830-4B96-BE23-4F2C98470148}"/>
              </a:ext>
            </a:extLst>
          </p:cNvPr>
          <p:cNvSpPr txBox="1"/>
          <p:nvPr/>
        </p:nvSpPr>
        <p:spPr>
          <a:xfrm>
            <a:off x="1353998" y="3837456"/>
            <a:ext cx="6875602" cy="2308324"/>
          </a:xfrm>
          <a:prstGeom prst="rect">
            <a:avLst/>
          </a:prstGeom>
          <a:noFill/>
        </p:spPr>
        <p:txBody>
          <a:bodyPr wrap="square" rtlCol="0">
            <a:spAutoFit/>
          </a:bodyPr>
          <a:lstStyle/>
          <a:p>
            <a:r>
              <a:rPr lang="en-US" dirty="0"/>
              <a:t>Project Manager should emphasize to field crews that sessions are planned, not random.</a:t>
            </a:r>
          </a:p>
          <a:p>
            <a:endParaRPr lang="en-US" dirty="0"/>
          </a:p>
          <a:p>
            <a:r>
              <a:rPr lang="en-US" dirty="0"/>
              <a:t>RINEX files can be trimmed to remove early or trailing times to facilitate OP </a:t>
            </a:r>
            <a:r>
              <a:rPr lang="en-US" dirty="0" err="1"/>
              <a:t>sessioning</a:t>
            </a:r>
            <a:r>
              <a:rPr lang="en-US" dirty="0"/>
              <a:t> later.</a:t>
            </a:r>
          </a:p>
          <a:p>
            <a:endParaRPr lang="en-US" dirty="0"/>
          </a:p>
          <a:p>
            <a:r>
              <a:rPr lang="en-US" dirty="0"/>
              <a:t>In the above example which way should the </a:t>
            </a:r>
            <a:r>
              <a:rPr lang="en-US" b="1" dirty="0">
                <a:solidFill>
                  <a:srgbClr val="FFC000"/>
                </a:solidFill>
              </a:rPr>
              <a:t>YELLOW RCVR 1 </a:t>
            </a:r>
            <a:r>
              <a:rPr lang="en-US" dirty="0"/>
              <a:t>be trimmed?</a:t>
            </a:r>
          </a:p>
        </p:txBody>
      </p:sp>
      <p:sp>
        <p:nvSpPr>
          <p:cNvPr id="43" name="Oval 42">
            <a:extLst>
              <a:ext uri="{FF2B5EF4-FFF2-40B4-BE49-F238E27FC236}">
                <a16:creationId xmlns:a16="http://schemas.microsoft.com/office/drawing/2014/main" id="{90AC908F-7E9B-43C1-8401-E6862649D3A9}"/>
              </a:ext>
            </a:extLst>
          </p:cNvPr>
          <p:cNvSpPr/>
          <p:nvPr/>
        </p:nvSpPr>
        <p:spPr>
          <a:xfrm>
            <a:off x="3768141" y="1533116"/>
            <a:ext cx="854208" cy="1053930"/>
          </a:xfrm>
          <a:prstGeom prst="ellipse">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1ABFC88D-5EFA-4F10-BFF8-C087790EFF39}"/>
              </a:ext>
            </a:extLst>
          </p:cNvPr>
          <p:cNvSpPr/>
          <p:nvPr/>
        </p:nvSpPr>
        <p:spPr>
          <a:xfrm>
            <a:off x="6257963" y="1505207"/>
            <a:ext cx="547620" cy="1053930"/>
          </a:xfrm>
          <a:prstGeom prst="ellipse">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61132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F538CD7-AAE1-4FB3-BA1A-72870D556FB9}"/>
              </a:ext>
            </a:extLst>
          </p:cNvPr>
          <p:cNvPicPr>
            <a:picLocks noChangeAspect="1"/>
          </p:cNvPicPr>
          <p:nvPr/>
        </p:nvPicPr>
        <p:blipFill>
          <a:blip r:embed="rId2"/>
          <a:stretch>
            <a:fillRect/>
          </a:stretch>
        </p:blipFill>
        <p:spPr>
          <a:xfrm>
            <a:off x="85655" y="0"/>
            <a:ext cx="8972690" cy="6858000"/>
          </a:xfrm>
          <a:prstGeom prst="rect">
            <a:avLst/>
          </a:prstGeom>
        </p:spPr>
      </p:pic>
      <p:sp>
        <p:nvSpPr>
          <p:cNvPr id="15" name="Date Placeholder 14"/>
          <p:cNvSpPr>
            <a:spLocks noGrp="1"/>
          </p:cNvSpPr>
          <p:nvPr>
            <p:ph type="dt" sz="quarter" idx="10"/>
          </p:nvPr>
        </p:nvSpPr>
        <p:spPr/>
        <p:txBody>
          <a:bodyPr/>
          <a:lstStyle/>
          <a:p>
            <a:pPr>
              <a:defRPr/>
            </a:pPr>
            <a:r>
              <a:rPr lang="en-US"/>
              <a:t>2023-10-16</a:t>
            </a:r>
            <a:endParaRPr lang="en-US" dirty="0"/>
          </a:p>
        </p:txBody>
      </p:sp>
      <p:sp>
        <p:nvSpPr>
          <p:cNvPr id="16" name="Slide Number Placeholder 15"/>
          <p:cNvSpPr>
            <a:spLocks noGrp="1"/>
          </p:cNvSpPr>
          <p:nvPr>
            <p:ph type="sldNum" sz="quarter" idx="12"/>
          </p:nvPr>
        </p:nvSpPr>
        <p:spPr/>
        <p:txBody>
          <a:bodyPr/>
          <a:lstStyle/>
          <a:p>
            <a:pPr>
              <a:defRPr/>
            </a:pPr>
            <a:fld id="{DAC12665-C85D-488E-9000-5ACC406172DD}" type="slidenum">
              <a:rPr lang="en-US" smtClean="0"/>
              <a:pPr>
                <a:defRPr/>
              </a:pPr>
              <a:t>52</a:t>
            </a:fld>
            <a:endParaRPr lang="en-US"/>
          </a:p>
        </p:txBody>
      </p:sp>
      <p:sp>
        <p:nvSpPr>
          <p:cNvPr id="17" name="Footer Placeholder 16"/>
          <p:cNvSpPr>
            <a:spLocks noGrp="1"/>
          </p:cNvSpPr>
          <p:nvPr>
            <p:ph type="ftr" sz="quarter" idx="11"/>
          </p:nvPr>
        </p:nvSpPr>
        <p:spPr/>
        <p:txBody>
          <a:bodyPr/>
          <a:lstStyle/>
          <a:p>
            <a:pPr>
              <a:defRPr/>
            </a:pPr>
            <a:r>
              <a:rPr lang="en-US"/>
              <a:t>Step 1 : Creating a Project</a:t>
            </a:r>
          </a:p>
        </p:txBody>
      </p:sp>
      <p:sp>
        <p:nvSpPr>
          <p:cNvPr id="11" name="TextBox 10"/>
          <p:cNvSpPr txBox="1"/>
          <p:nvPr/>
        </p:nvSpPr>
        <p:spPr>
          <a:xfrm>
            <a:off x="457200" y="5894685"/>
            <a:ext cx="8229600" cy="461665"/>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Your project is now ready for data uploading to begin.</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 Few Words About Impersonation</a:t>
            </a:r>
          </a:p>
        </p:txBody>
      </p:sp>
      <p:sp>
        <p:nvSpPr>
          <p:cNvPr id="6" name="Content Placeholder 5"/>
          <p:cNvSpPr>
            <a:spLocks noGrp="1"/>
          </p:cNvSpPr>
          <p:nvPr>
            <p:ph idx="1"/>
          </p:nvPr>
        </p:nvSpPr>
        <p:spPr/>
        <p:txBody>
          <a:bodyPr/>
          <a:lstStyle/>
          <a:p>
            <a:r>
              <a:rPr lang="en-US" sz="2400" dirty="0"/>
              <a:t>If an impersonator creates a project using your email address, the project will be created and you will receive an email saying so.</a:t>
            </a:r>
          </a:p>
          <a:p>
            <a:r>
              <a:rPr lang="en-US" sz="2400" dirty="0"/>
              <a:t>Impersonator will have the keywords and they could ADD his/her own email to the CC list (see slide 41). You will receive an email saying so.  Presumably by now, you’re wondering what’s up.</a:t>
            </a:r>
          </a:p>
          <a:p>
            <a:r>
              <a:rPr lang="en-US" sz="2400" dirty="0"/>
              <a:t>You have the impersonator’s email to enable your own optional “action” </a:t>
            </a:r>
          </a:p>
          <a:p>
            <a:r>
              <a:rPr lang="en-US" sz="2400" dirty="0"/>
              <a:t>Contact OPUS PROJECTS TEAM requesting a deletion of the project. (Or just DELETE it yourself.)</a:t>
            </a:r>
          </a:p>
          <a:p>
            <a:r>
              <a:rPr lang="en-US" sz="2400" dirty="0"/>
              <a:t>If problem persists, you can ask OPUS PROJECTS TEAM to deauthorize  your current email address.</a:t>
            </a:r>
          </a:p>
        </p:txBody>
      </p:sp>
      <p:sp>
        <p:nvSpPr>
          <p:cNvPr id="2" name="Date Placeholder 1"/>
          <p:cNvSpPr>
            <a:spLocks noGrp="1"/>
          </p:cNvSpPr>
          <p:nvPr>
            <p:ph type="dt" sz="half" idx="10"/>
          </p:nvPr>
        </p:nvSpPr>
        <p:spPr/>
        <p:txBody>
          <a:bodyPr/>
          <a:lstStyle/>
          <a:p>
            <a:pPr>
              <a:defRPr/>
            </a:pPr>
            <a:r>
              <a:rPr lang="en-US"/>
              <a:t>2023-10-16</a:t>
            </a:r>
            <a:endParaRPr lang="en-US" dirty="0"/>
          </a:p>
        </p:txBody>
      </p:sp>
      <p:sp>
        <p:nvSpPr>
          <p:cNvPr id="3" name="Footer Placeholder 2"/>
          <p:cNvSpPr>
            <a:spLocks noGrp="1"/>
          </p:cNvSpPr>
          <p:nvPr>
            <p:ph type="ftr" sz="quarter" idx="11"/>
          </p:nvPr>
        </p:nvSpPr>
        <p:spPr/>
        <p:txBody>
          <a:bodyPr/>
          <a:lstStyle/>
          <a:p>
            <a:pPr>
              <a:defRPr/>
            </a:pPr>
            <a:r>
              <a:rPr lang="en-US" dirty="0"/>
              <a:t>Step 1 : Creating a Project</a:t>
            </a:r>
          </a:p>
        </p:txBody>
      </p:sp>
      <p:sp>
        <p:nvSpPr>
          <p:cNvPr id="4" name="Slide Number Placeholder 3"/>
          <p:cNvSpPr>
            <a:spLocks noGrp="1"/>
          </p:cNvSpPr>
          <p:nvPr>
            <p:ph type="sldNum" sz="quarter" idx="12"/>
          </p:nvPr>
        </p:nvSpPr>
        <p:spPr/>
        <p:txBody>
          <a:bodyPr/>
          <a:lstStyle/>
          <a:p>
            <a:pPr>
              <a:defRPr/>
            </a:pPr>
            <a:fld id="{C182B779-79E1-4056-A60C-7F66D7FAD9A4}" type="slidenum">
              <a:rPr lang="en-US" smtClean="0"/>
              <a:pPr>
                <a:defRPr/>
              </a:pPr>
              <a:t>53</a:t>
            </a:fld>
            <a:endParaRPr lang="en-US" dirty="0"/>
          </a:p>
        </p:txBody>
      </p:sp>
    </p:spTree>
    <p:extLst>
      <p:ext uri="{BB962C8B-B14F-4D97-AF65-F5344CB8AC3E}">
        <p14:creationId xmlns:p14="http://schemas.microsoft.com/office/powerpoint/2010/main" val="25288375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Few Words About Project ID’s</a:t>
            </a:r>
          </a:p>
        </p:txBody>
      </p:sp>
      <p:sp>
        <p:nvSpPr>
          <p:cNvPr id="3" name="Content Placeholder 2"/>
          <p:cNvSpPr>
            <a:spLocks noGrp="1"/>
          </p:cNvSpPr>
          <p:nvPr>
            <p:ph idx="1"/>
          </p:nvPr>
        </p:nvSpPr>
        <p:spPr/>
        <p:txBody>
          <a:bodyPr/>
          <a:lstStyle/>
          <a:p>
            <a:r>
              <a:rPr lang="en-US" dirty="0"/>
              <a:t>If you choose to change the Project ID from its randomly assigned keyword to one of your choosing, you must choose a new Project ID (keyword) that is:</a:t>
            </a:r>
          </a:p>
          <a:p>
            <a:pPr lvl="1"/>
            <a:r>
              <a:rPr lang="en-US" dirty="0"/>
              <a:t>UNIQUE among all other projects in the world</a:t>
            </a:r>
          </a:p>
          <a:p>
            <a:pPr lvl="1"/>
            <a:r>
              <a:rPr lang="en-US" dirty="0"/>
              <a:t>8-character maximum / not case-sensitive</a:t>
            </a:r>
          </a:p>
        </p:txBody>
      </p:sp>
      <p:sp>
        <p:nvSpPr>
          <p:cNvPr id="4" name="Date Placeholder 3"/>
          <p:cNvSpPr>
            <a:spLocks noGrp="1"/>
          </p:cNvSpPr>
          <p:nvPr>
            <p:ph type="dt" sz="half" idx="10"/>
          </p:nvPr>
        </p:nvSpPr>
        <p:spPr/>
        <p:txBody>
          <a:bodyPr/>
          <a:lstStyle/>
          <a:p>
            <a:pPr>
              <a:defRPr/>
            </a:pPr>
            <a:r>
              <a:rPr lang="en-US"/>
              <a:t>2023-10-16</a:t>
            </a:r>
            <a:endParaRPr lang="en-US" dirty="0"/>
          </a:p>
        </p:txBody>
      </p:sp>
      <p:sp>
        <p:nvSpPr>
          <p:cNvPr id="5" name="Footer Placeholder 4"/>
          <p:cNvSpPr>
            <a:spLocks noGrp="1"/>
          </p:cNvSpPr>
          <p:nvPr>
            <p:ph type="ftr" sz="quarter" idx="11"/>
          </p:nvPr>
        </p:nvSpPr>
        <p:spPr/>
        <p:txBody>
          <a:bodyPr/>
          <a:lstStyle/>
          <a:p>
            <a:pPr>
              <a:defRPr/>
            </a:pPr>
            <a:r>
              <a:rPr lang="en-US"/>
              <a:t>Step 1 : Creating a Project</a:t>
            </a:r>
          </a:p>
        </p:txBody>
      </p:sp>
      <p:sp>
        <p:nvSpPr>
          <p:cNvPr id="6" name="Slide Number Placeholder 5"/>
          <p:cNvSpPr>
            <a:spLocks noGrp="1"/>
          </p:cNvSpPr>
          <p:nvPr>
            <p:ph type="sldNum" sz="quarter" idx="12"/>
          </p:nvPr>
        </p:nvSpPr>
        <p:spPr/>
        <p:txBody>
          <a:bodyPr/>
          <a:lstStyle/>
          <a:p>
            <a:pPr>
              <a:defRPr/>
            </a:pPr>
            <a:fld id="{CA360151-3641-4886-8AD3-D403BD53D9D3}" type="slidenum">
              <a:rPr lang="en-US" smtClean="0"/>
              <a:pPr>
                <a:defRPr/>
              </a:pPr>
              <a:t>54</a:t>
            </a:fld>
            <a:endParaRPr lang="en-US"/>
          </a:p>
        </p:txBody>
      </p:sp>
      <p:sp>
        <p:nvSpPr>
          <p:cNvPr id="7" name="TextBox 6">
            <a:extLst>
              <a:ext uri="{FF2B5EF4-FFF2-40B4-BE49-F238E27FC236}">
                <a16:creationId xmlns:a16="http://schemas.microsoft.com/office/drawing/2014/main" id="{E8A22799-05D7-46F8-B1CB-37AD35710EA5}"/>
              </a:ext>
            </a:extLst>
          </p:cNvPr>
          <p:cNvSpPr txBox="1"/>
          <p:nvPr/>
        </p:nvSpPr>
        <p:spPr>
          <a:xfrm rot="20973896">
            <a:off x="1324249" y="5026997"/>
            <a:ext cx="3144317" cy="646331"/>
          </a:xfrm>
          <a:prstGeom prst="rect">
            <a:avLst/>
          </a:prstGeom>
          <a:noFill/>
        </p:spPr>
        <p:txBody>
          <a:bodyPr wrap="square" rtlCol="0">
            <a:spAutoFit/>
          </a:bodyPr>
          <a:lstStyle/>
          <a:p>
            <a:r>
              <a:rPr lang="en-US" i="1" dirty="0">
                <a:solidFill>
                  <a:srgbClr val="FF0000"/>
                </a:solidFill>
              </a:rPr>
              <a:t>Don’t confuse PROJECT ID </a:t>
            </a:r>
          </a:p>
          <a:p>
            <a:r>
              <a:rPr lang="en-US" i="1" dirty="0">
                <a:solidFill>
                  <a:srgbClr val="FF0000"/>
                </a:solidFill>
              </a:rPr>
              <a:t>with PROJECT TITLE</a:t>
            </a:r>
          </a:p>
        </p:txBody>
      </p:sp>
    </p:spTree>
    <p:extLst>
      <p:ext uri="{BB962C8B-B14F-4D97-AF65-F5344CB8AC3E}">
        <p14:creationId xmlns:p14="http://schemas.microsoft.com/office/powerpoint/2010/main" val="6905663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EAD96-A362-48F2-855B-610EE4DE7563}"/>
              </a:ext>
            </a:extLst>
          </p:cNvPr>
          <p:cNvSpPr>
            <a:spLocks noGrp="1"/>
          </p:cNvSpPr>
          <p:nvPr>
            <p:ph type="title"/>
          </p:nvPr>
        </p:nvSpPr>
        <p:spPr/>
        <p:txBody>
          <a:bodyPr/>
          <a:lstStyle/>
          <a:p>
            <a:r>
              <a:rPr lang="en-US" dirty="0"/>
              <a:t>What if I Forget? - Project ID Listing</a:t>
            </a:r>
          </a:p>
        </p:txBody>
      </p:sp>
      <p:sp>
        <p:nvSpPr>
          <p:cNvPr id="3" name="Content Placeholder 2">
            <a:extLst>
              <a:ext uri="{FF2B5EF4-FFF2-40B4-BE49-F238E27FC236}">
                <a16:creationId xmlns:a16="http://schemas.microsoft.com/office/drawing/2014/main" id="{51EA2869-BF10-4FB3-9B9B-6192767E8795}"/>
              </a:ext>
            </a:extLst>
          </p:cNvPr>
          <p:cNvSpPr>
            <a:spLocks noGrp="1"/>
          </p:cNvSpPr>
          <p:nvPr>
            <p:ph idx="1"/>
          </p:nvPr>
        </p:nvSpPr>
        <p:spPr>
          <a:xfrm>
            <a:off x="457200" y="1279525"/>
            <a:ext cx="8229600" cy="1648610"/>
          </a:xfrm>
        </p:spPr>
        <p:txBody>
          <a:bodyPr/>
          <a:lstStyle/>
          <a:p>
            <a:r>
              <a:rPr lang="en-US" dirty="0"/>
              <a:t>You’ll be able to request a Project List so that you can recover lost Project Keywords.</a:t>
            </a:r>
          </a:p>
          <a:p>
            <a:pPr lvl="1"/>
            <a:r>
              <a:rPr lang="en-US" dirty="0"/>
              <a:t>The listing will be sent to your email.</a:t>
            </a:r>
          </a:p>
          <a:p>
            <a:r>
              <a:rPr lang="en-US" dirty="0"/>
              <a:t>Example:</a:t>
            </a:r>
          </a:p>
        </p:txBody>
      </p:sp>
      <p:sp>
        <p:nvSpPr>
          <p:cNvPr id="4" name="Date Placeholder 3">
            <a:extLst>
              <a:ext uri="{FF2B5EF4-FFF2-40B4-BE49-F238E27FC236}">
                <a16:creationId xmlns:a16="http://schemas.microsoft.com/office/drawing/2014/main" id="{E3EF20D2-A7AD-4930-B675-39B260EC6E94}"/>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84964300-F89B-4A6C-8A80-F9087C3414DC}"/>
              </a:ext>
            </a:extLst>
          </p:cNvPr>
          <p:cNvSpPr>
            <a:spLocks noGrp="1"/>
          </p:cNvSpPr>
          <p:nvPr>
            <p:ph type="ftr" sz="quarter" idx="11"/>
          </p:nvPr>
        </p:nvSpPr>
        <p:spPr/>
        <p:txBody>
          <a:bodyPr/>
          <a:lstStyle/>
          <a:p>
            <a:pPr>
              <a:defRPr/>
            </a:pPr>
            <a:r>
              <a:rPr lang="en-US"/>
              <a:t>Step 1 : Creating a Project</a:t>
            </a:r>
          </a:p>
        </p:txBody>
      </p:sp>
      <p:sp>
        <p:nvSpPr>
          <p:cNvPr id="6" name="Slide Number Placeholder 5">
            <a:extLst>
              <a:ext uri="{FF2B5EF4-FFF2-40B4-BE49-F238E27FC236}">
                <a16:creationId xmlns:a16="http://schemas.microsoft.com/office/drawing/2014/main" id="{7A6BB3A5-D148-4B1B-B6BC-1BFC4C5C5346}"/>
              </a:ext>
            </a:extLst>
          </p:cNvPr>
          <p:cNvSpPr>
            <a:spLocks noGrp="1"/>
          </p:cNvSpPr>
          <p:nvPr>
            <p:ph type="sldNum" sz="quarter" idx="12"/>
          </p:nvPr>
        </p:nvSpPr>
        <p:spPr/>
        <p:txBody>
          <a:bodyPr/>
          <a:lstStyle/>
          <a:p>
            <a:pPr>
              <a:defRPr/>
            </a:pPr>
            <a:fld id="{CA360151-3641-4886-8AD3-D403BD53D9D3}" type="slidenum">
              <a:rPr lang="en-US" smtClean="0"/>
              <a:pPr>
                <a:defRPr/>
              </a:pPr>
              <a:t>55</a:t>
            </a:fld>
            <a:endParaRPr lang="en-US"/>
          </a:p>
        </p:txBody>
      </p:sp>
      <p:pic>
        <p:nvPicPr>
          <p:cNvPr id="10" name="Picture 9">
            <a:extLst>
              <a:ext uri="{FF2B5EF4-FFF2-40B4-BE49-F238E27FC236}">
                <a16:creationId xmlns:a16="http://schemas.microsoft.com/office/drawing/2014/main" id="{44855C70-E5F3-4EE2-8724-CF1E6CD8EA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7100" y="2695575"/>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51A2E1AC-2C3D-4361-8911-610E558C4C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7100" y="2695575"/>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ABB59590-4E90-4E77-AA30-29D25E47C6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695575"/>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44855C70-E5F3-4EE2-8724-CF1E6CD8EA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6725" y="3163962"/>
            <a:ext cx="45719" cy="4571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51A2E1AC-2C3D-4361-8911-610E558C4C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6725" y="3163962"/>
            <a:ext cx="45719" cy="4571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ABB59590-4E90-4E77-AA30-29D25E47C6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825" y="3163962"/>
            <a:ext cx="45719" cy="4571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44855C70-E5F3-4EE2-8724-CF1E6CD8EA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1475" y="342900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51A2E1AC-2C3D-4361-8911-610E558C4C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1475" y="342900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a:extLst>
              <a:ext uri="{FF2B5EF4-FFF2-40B4-BE49-F238E27FC236}">
                <a16:creationId xmlns:a16="http://schemas.microsoft.com/office/drawing/2014/main" id="{ABB59590-4E90-4E77-AA30-29D25E47C6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725" y="342900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0918CD85-9C55-4540-B431-D67FCB042B68}"/>
              </a:ext>
            </a:extLst>
          </p:cNvPr>
          <p:cNvPicPr>
            <a:picLocks noChangeAspect="1"/>
          </p:cNvPicPr>
          <p:nvPr/>
        </p:nvPicPr>
        <p:blipFill>
          <a:blip r:embed="rId3"/>
          <a:stretch>
            <a:fillRect/>
          </a:stretch>
        </p:blipFill>
        <p:spPr>
          <a:xfrm>
            <a:off x="153157" y="3648320"/>
            <a:ext cx="8837686" cy="1539829"/>
          </a:xfrm>
          <a:prstGeom prst="rect">
            <a:avLst/>
          </a:prstGeom>
        </p:spPr>
      </p:pic>
      <p:pic>
        <p:nvPicPr>
          <p:cNvPr id="13" name="Picture 12">
            <a:extLst>
              <a:ext uri="{FF2B5EF4-FFF2-40B4-BE49-F238E27FC236}">
                <a16:creationId xmlns:a16="http://schemas.microsoft.com/office/drawing/2014/main" id="{6A5FFD40-7B60-4049-8F7A-1CE3F4F6FA11}"/>
              </a:ext>
            </a:extLst>
          </p:cNvPr>
          <p:cNvPicPr>
            <a:picLocks noChangeAspect="1"/>
          </p:cNvPicPr>
          <p:nvPr/>
        </p:nvPicPr>
        <p:blipFill>
          <a:blip r:embed="rId4"/>
          <a:stretch>
            <a:fillRect/>
          </a:stretch>
        </p:blipFill>
        <p:spPr>
          <a:xfrm>
            <a:off x="3700856" y="2972864"/>
            <a:ext cx="1742287" cy="473632"/>
          </a:xfrm>
          <a:prstGeom prst="rect">
            <a:avLst/>
          </a:prstGeom>
        </p:spPr>
      </p:pic>
      <p:sp>
        <p:nvSpPr>
          <p:cNvPr id="17" name="TextBox 16">
            <a:extLst>
              <a:ext uri="{FF2B5EF4-FFF2-40B4-BE49-F238E27FC236}">
                <a16:creationId xmlns:a16="http://schemas.microsoft.com/office/drawing/2014/main" id="{3DCD1EAE-8B6C-4869-9DA1-8B7CE6FD2509}"/>
              </a:ext>
            </a:extLst>
          </p:cNvPr>
          <p:cNvSpPr txBox="1"/>
          <p:nvPr/>
        </p:nvSpPr>
        <p:spPr>
          <a:xfrm rot="21178733">
            <a:off x="1747078" y="5740133"/>
            <a:ext cx="5080000" cy="369332"/>
          </a:xfrm>
          <a:prstGeom prst="rect">
            <a:avLst/>
          </a:prstGeom>
          <a:noFill/>
        </p:spPr>
        <p:txBody>
          <a:bodyPr wrap="square" rtlCol="0">
            <a:spAutoFit/>
          </a:bodyPr>
          <a:lstStyle/>
          <a:p>
            <a:r>
              <a:rPr lang="en-US" dirty="0"/>
              <a:t>Project List contains hyperlinks to each project !</a:t>
            </a:r>
          </a:p>
        </p:txBody>
      </p:sp>
      <p:sp>
        <p:nvSpPr>
          <p:cNvPr id="22" name="Arrow: Right 21">
            <a:extLst>
              <a:ext uri="{FF2B5EF4-FFF2-40B4-BE49-F238E27FC236}">
                <a16:creationId xmlns:a16="http://schemas.microsoft.com/office/drawing/2014/main" id="{8915D85F-3A6B-4E9D-9D7A-396AC0591788}"/>
              </a:ext>
            </a:extLst>
          </p:cNvPr>
          <p:cNvSpPr/>
          <p:nvPr/>
        </p:nvSpPr>
        <p:spPr>
          <a:xfrm rot="16200000">
            <a:off x="1431654" y="5529553"/>
            <a:ext cx="818263" cy="1944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256653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32BBD-330B-0D37-B258-97C3313278FF}"/>
              </a:ext>
            </a:extLst>
          </p:cNvPr>
          <p:cNvSpPr>
            <a:spLocks noGrp="1"/>
          </p:cNvSpPr>
          <p:nvPr>
            <p:ph type="title"/>
          </p:nvPr>
        </p:nvSpPr>
        <p:spPr/>
        <p:txBody>
          <a:bodyPr/>
          <a:lstStyle/>
          <a:p>
            <a:r>
              <a:rPr lang="en-US" dirty="0"/>
              <a:t>Access to USER GUIDE (html)</a:t>
            </a:r>
          </a:p>
        </p:txBody>
      </p:sp>
      <p:sp>
        <p:nvSpPr>
          <p:cNvPr id="3" name="Content Placeholder 2">
            <a:extLst>
              <a:ext uri="{FF2B5EF4-FFF2-40B4-BE49-F238E27FC236}">
                <a16:creationId xmlns:a16="http://schemas.microsoft.com/office/drawing/2014/main" id="{51D0A63D-F302-DA28-9EC3-D08EABF58FD4}"/>
              </a:ext>
            </a:extLst>
          </p:cNvPr>
          <p:cNvSpPr>
            <a:spLocks noGrp="1"/>
          </p:cNvSpPr>
          <p:nvPr>
            <p:ph idx="1"/>
          </p:nvPr>
        </p:nvSpPr>
        <p:spPr/>
        <p:txBody>
          <a:bodyPr/>
          <a:lstStyle/>
          <a:p>
            <a:r>
              <a:rPr lang="en-US" dirty="0"/>
              <a:t>The CURRENT USER GUIDE is located on the OPUS Projects page</a:t>
            </a:r>
          </a:p>
          <a:p>
            <a:r>
              <a:rPr lang="en-US" sz="2000" dirty="0">
                <a:solidFill>
                  <a:srgbClr val="FF0000"/>
                </a:solidFill>
              </a:rPr>
              <a:t>https://geodesy.noaa.gov/OPUS-Projects/OpusProjects.shtml</a:t>
            </a:r>
          </a:p>
        </p:txBody>
      </p:sp>
      <p:sp>
        <p:nvSpPr>
          <p:cNvPr id="4" name="Date Placeholder 3">
            <a:extLst>
              <a:ext uri="{FF2B5EF4-FFF2-40B4-BE49-F238E27FC236}">
                <a16:creationId xmlns:a16="http://schemas.microsoft.com/office/drawing/2014/main" id="{F9D7EBA4-8D38-3508-22AE-942E22E2E65C}"/>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F1B904DB-436B-AB77-5CEE-658FBDC2C1DF}"/>
              </a:ext>
            </a:extLst>
          </p:cNvPr>
          <p:cNvSpPr>
            <a:spLocks noGrp="1"/>
          </p:cNvSpPr>
          <p:nvPr>
            <p:ph type="ftr" sz="quarter" idx="11"/>
          </p:nvPr>
        </p:nvSpPr>
        <p:spPr/>
        <p:txBody>
          <a:bodyPr/>
          <a:lstStyle/>
          <a:p>
            <a:pPr>
              <a:defRPr/>
            </a:pPr>
            <a:r>
              <a:rPr lang="en-US"/>
              <a:t>Step 1 : Creating a Project</a:t>
            </a:r>
          </a:p>
        </p:txBody>
      </p:sp>
      <p:sp>
        <p:nvSpPr>
          <p:cNvPr id="6" name="Slide Number Placeholder 5">
            <a:extLst>
              <a:ext uri="{FF2B5EF4-FFF2-40B4-BE49-F238E27FC236}">
                <a16:creationId xmlns:a16="http://schemas.microsoft.com/office/drawing/2014/main" id="{5CFD36A4-E10E-6E0D-669A-C7F316E640CB}"/>
              </a:ext>
            </a:extLst>
          </p:cNvPr>
          <p:cNvSpPr>
            <a:spLocks noGrp="1"/>
          </p:cNvSpPr>
          <p:nvPr>
            <p:ph type="sldNum" sz="quarter" idx="12"/>
          </p:nvPr>
        </p:nvSpPr>
        <p:spPr/>
        <p:txBody>
          <a:bodyPr/>
          <a:lstStyle/>
          <a:p>
            <a:pPr>
              <a:defRPr/>
            </a:pPr>
            <a:fld id="{CA360151-3641-4886-8AD3-D403BD53D9D3}" type="slidenum">
              <a:rPr lang="en-US" smtClean="0"/>
              <a:pPr>
                <a:defRPr/>
              </a:pPr>
              <a:t>56</a:t>
            </a:fld>
            <a:endParaRPr lang="en-US"/>
          </a:p>
        </p:txBody>
      </p:sp>
      <p:pic>
        <p:nvPicPr>
          <p:cNvPr id="8" name="Picture 7">
            <a:extLst>
              <a:ext uri="{FF2B5EF4-FFF2-40B4-BE49-F238E27FC236}">
                <a16:creationId xmlns:a16="http://schemas.microsoft.com/office/drawing/2014/main" id="{4090B624-29F6-1698-CEBD-B95BA2D10E60}"/>
              </a:ext>
            </a:extLst>
          </p:cNvPr>
          <p:cNvPicPr>
            <a:picLocks noChangeAspect="1"/>
          </p:cNvPicPr>
          <p:nvPr/>
        </p:nvPicPr>
        <p:blipFill>
          <a:blip r:embed="rId2"/>
          <a:stretch>
            <a:fillRect/>
          </a:stretch>
        </p:blipFill>
        <p:spPr>
          <a:xfrm>
            <a:off x="1624533" y="2785743"/>
            <a:ext cx="5995467" cy="3384870"/>
          </a:xfrm>
          <a:prstGeom prst="rect">
            <a:avLst/>
          </a:prstGeom>
        </p:spPr>
      </p:pic>
      <p:sp>
        <p:nvSpPr>
          <p:cNvPr id="9" name="TextBox 8">
            <a:extLst>
              <a:ext uri="{FF2B5EF4-FFF2-40B4-BE49-F238E27FC236}">
                <a16:creationId xmlns:a16="http://schemas.microsoft.com/office/drawing/2014/main" id="{C22C549A-ECFD-F30A-17FD-64BDEE0293AB}"/>
              </a:ext>
            </a:extLst>
          </p:cNvPr>
          <p:cNvSpPr txBox="1"/>
          <p:nvPr/>
        </p:nvSpPr>
        <p:spPr>
          <a:xfrm rot="20758596">
            <a:off x="240765" y="4155013"/>
            <a:ext cx="1600200" cy="646331"/>
          </a:xfrm>
          <a:prstGeom prst="rect">
            <a:avLst/>
          </a:prstGeom>
          <a:noFill/>
        </p:spPr>
        <p:txBody>
          <a:bodyPr wrap="square" rtlCol="0">
            <a:spAutoFit/>
          </a:bodyPr>
          <a:lstStyle/>
          <a:p>
            <a:r>
              <a:rPr lang="en-US" dirty="0">
                <a:solidFill>
                  <a:srgbClr val="FF0000"/>
                </a:solidFill>
              </a:rPr>
              <a:t>Current</a:t>
            </a:r>
          </a:p>
          <a:p>
            <a:r>
              <a:rPr lang="en-US" dirty="0">
                <a:solidFill>
                  <a:srgbClr val="FF0000"/>
                </a:solidFill>
              </a:rPr>
              <a:t>April 2023</a:t>
            </a:r>
          </a:p>
        </p:txBody>
      </p:sp>
    </p:spTree>
    <p:extLst>
      <p:ext uri="{BB962C8B-B14F-4D97-AF65-F5344CB8AC3E}">
        <p14:creationId xmlns:p14="http://schemas.microsoft.com/office/powerpoint/2010/main" val="36013926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222DA-63E9-48D0-BDA3-83912B233054}"/>
              </a:ext>
            </a:extLst>
          </p:cNvPr>
          <p:cNvSpPr>
            <a:spLocks noGrp="1"/>
          </p:cNvSpPr>
          <p:nvPr>
            <p:ph type="title"/>
          </p:nvPr>
        </p:nvSpPr>
        <p:spPr/>
        <p:txBody>
          <a:bodyPr/>
          <a:lstStyle/>
          <a:p>
            <a:r>
              <a:rPr lang="en-US" dirty="0"/>
              <a:t>Access to USER GUIDE (pdf)</a:t>
            </a:r>
          </a:p>
        </p:txBody>
      </p:sp>
      <p:sp>
        <p:nvSpPr>
          <p:cNvPr id="10" name="Content Placeholder 9">
            <a:extLst>
              <a:ext uri="{FF2B5EF4-FFF2-40B4-BE49-F238E27FC236}">
                <a16:creationId xmlns:a16="http://schemas.microsoft.com/office/drawing/2014/main" id="{D01C5CD8-7815-4928-B499-0A75A31D8347}"/>
              </a:ext>
            </a:extLst>
          </p:cNvPr>
          <p:cNvSpPr>
            <a:spLocks noGrp="1"/>
          </p:cNvSpPr>
          <p:nvPr>
            <p:ph idx="1"/>
          </p:nvPr>
        </p:nvSpPr>
        <p:spPr>
          <a:xfrm>
            <a:off x="457200" y="1279525"/>
            <a:ext cx="7045287" cy="4938713"/>
          </a:xfrm>
        </p:spPr>
        <p:txBody>
          <a:bodyPr/>
          <a:lstStyle/>
          <a:p>
            <a:r>
              <a:rPr lang="en-US" dirty="0"/>
              <a:t>Click the Help</a:t>
            </a:r>
            <a:r>
              <a:rPr lang="en-US" sz="4000" dirty="0"/>
              <a:t> ? </a:t>
            </a:r>
            <a:r>
              <a:rPr lang="en-US" dirty="0"/>
              <a:t>Button.</a:t>
            </a:r>
          </a:p>
          <a:p>
            <a:r>
              <a:rPr lang="en-US" dirty="0"/>
              <a:t>A pop-up window will open, usually to the needed section.</a:t>
            </a:r>
          </a:p>
          <a:p>
            <a:r>
              <a:rPr lang="en-US" dirty="0"/>
              <a:t>Click on the symbol </a:t>
            </a:r>
          </a:p>
          <a:p>
            <a:endParaRPr lang="en-US" dirty="0"/>
          </a:p>
          <a:p>
            <a:r>
              <a:rPr lang="en-US" dirty="0"/>
              <a:t>Save the download.</a:t>
            </a:r>
          </a:p>
        </p:txBody>
      </p:sp>
      <p:sp>
        <p:nvSpPr>
          <p:cNvPr id="4" name="Date Placeholder 3">
            <a:extLst>
              <a:ext uri="{FF2B5EF4-FFF2-40B4-BE49-F238E27FC236}">
                <a16:creationId xmlns:a16="http://schemas.microsoft.com/office/drawing/2014/main" id="{D41B09A0-23E2-4072-9DE5-0210C1725D1C}"/>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A9145BC2-7459-404A-832D-B16260FBAB6E}"/>
              </a:ext>
            </a:extLst>
          </p:cNvPr>
          <p:cNvSpPr>
            <a:spLocks noGrp="1"/>
          </p:cNvSpPr>
          <p:nvPr>
            <p:ph type="ftr" sz="quarter" idx="11"/>
          </p:nvPr>
        </p:nvSpPr>
        <p:spPr/>
        <p:txBody>
          <a:bodyPr/>
          <a:lstStyle/>
          <a:p>
            <a:pPr>
              <a:defRPr/>
            </a:pPr>
            <a:r>
              <a:rPr lang="en-US"/>
              <a:t>Step 1 : Creating a Project</a:t>
            </a:r>
          </a:p>
        </p:txBody>
      </p:sp>
      <p:sp>
        <p:nvSpPr>
          <p:cNvPr id="6" name="Slide Number Placeholder 5">
            <a:extLst>
              <a:ext uri="{FF2B5EF4-FFF2-40B4-BE49-F238E27FC236}">
                <a16:creationId xmlns:a16="http://schemas.microsoft.com/office/drawing/2014/main" id="{BE5BB61F-82B6-4222-9359-F0380D2F6965}"/>
              </a:ext>
            </a:extLst>
          </p:cNvPr>
          <p:cNvSpPr>
            <a:spLocks noGrp="1"/>
          </p:cNvSpPr>
          <p:nvPr>
            <p:ph type="sldNum" sz="quarter" idx="12"/>
          </p:nvPr>
        </p:nvSpPr>
        <p:spPr/>
        <p:txBody>
          <a:bodyPr/>
          <a:lstStyle/>
          <a:p>
            <a:pPr>
              <a:defRPr/>
            </a:pPr>
            <a:fld id="{CA360151-3641-4886-8AD3-D403BD53D9D3}" type="slidenum">
              <a:rPr lang="en-US" smtClean="0"/>
              <a:pPr>
                <a:defRPr/>
              </a:pPr>
              <a:t>57</a:t>
            </a:fld>
            <a:endParaRPr lang="en-US"/>
          </a:p>
        </p:txBody>
      </p:sp>
      <p:pic>
        <p:nvPicPr>
          <p:cNvPr id="12" name="Picture 11">
            <a:extLst>
              <a:ext uri="{FF2B5EF4-FFF2-40B4-BE49-F238E27FC236}">
                <a16:creationId xmlns:a16="http://schemas.microsoft.com/office/drawing/2014/main" id="{2C58018E-BAF9-4F99-875C-45888D43E400}"/>
              </a:ext>
            </a:extLst>
          </p:cNvPr>
          <p:cNvPicPr>
            <a:picLocks noChangeAspect="1"/>
          </p:cNvPicPr>
          <p:nvPr/>
        </p:nvPicPr>
        <p:blipFill>
          <a:blip r:embed="rId2"/>
          <a:stretch>
            <a:fillRect/>
          </a:stretch>
        </p:blipFill>
        <p:spPr>
          <a:xfrm>
            <a:off x="4343207" y="2821297"/>
            <a:ext cx="4419985" cy="2757178"/>
          </a:xfrm>
          <a:prstGeom prst="rect">
            <a:avLst/>
          </a:prstGeom>
        </p:spPr>
      </p:pic>
      <p:pic>
        <p:nvPicPr>
          <p:cNvPr id="14" name="Picture 13">
            <a:extLst>
              <a:ext uri="{FF2B5EF4-FFF2-40B4-BE49-F238E27FC236}">
                <a16:creationId xmlns:a16="http://schemas.microsoft.com/office/drawing/2014/main" id="{89418F78-8ED6-41C0-BBE3-544AD8D195CC}"/>
              </a:ext>
            </a:extLst>
          </p:cNvPr>
          <p:cNvPicPr>
            <a:picLocks noChangeAspect="1"/>
          </p:cNvPicPr>
          <p:nvPr/>
        </p:nvPicPr>
        <p:blipFill>
          <a:blip r:embed="rId3"/>
          <a:stretch>
            <a:fillRect/>
          </a:stretch>
        </p:blipFill>
        <p:spPr>
          <a:xfrm>
            <a:off x="922633" y="3661820"/>
            <a:ext cx="601367" cy="538066"/>
          </a:xfrm>
          <a:prstGeom prst="rect">
            <a:avLst/>
          </a:prstGeom>
        </p:spPr>
      </p:pic>
      <p:pic>
        <p:nvPicPr>
          <p:cNvPr id="15" name="Picture 14">
            <a:extLst>
              <a:ext uri="{FF2B5EF4-FFF2-40B4-BE49-F238E27FC236}">
                <a16:creationId xmlns:a16="http://schemas.microsoft.com/office/drawing/2014/main" id="{69E5D246-0E9A-4358-BA34-8B3A5A368AAF}"/>
              </a:ext>
            </a:extLst>
          </p:cNvPr>
          <p:cNvPicPr>
            <a:picLocks noChangeAspect="1"/>
          </p:cNvPicPr>
          <p:nvPr/>
        </p:nvPicPr>
        <p:blipFill>
          <a:blip r:embed="rId3"/>
          <a:stretch>
            <a:fillRect/>
          </a:stretch>
        </p:blipFill>
        <p:spPr>
          <a:xfrm>
            <a:off x="8023504" y="2217318"/>
            <a:ext cx="601367" cy="538066"/>
          </a:xfrm>
          <a:prstGeom prst="rect">
            <a:avLst/>
          </a:prstGeom>
        </p:spPr>
      </p:pic>
      <p:pic>
        <p:nvPicPr>
          <p:cNvPr id="17" name="Picture 16">
            <a:extLst>
              <a:ext uri="{FF2B5EF4-FFF2-40B4-BE49-F238E27FC236}">
                <a16:creationId xmlns:a16="http://schemas.microsoft.com/office/drawing/2014/main" id="{59D09D49-0E08-41EB-839C-88DED18B118D}"/>
              </a:ext>
            </a:extLst>
          </p:cNvPr>
          <p:cNvPicPr>
            <a:picLocks noChangeAspect="1"/>
          </p:cNvPicPr>
          <p:nvPr/>
        </p:nvPicPr>
        <p:blipFill>
          <a:blip r:embed="rId4"/>
          <a:stretch>
            <a:fillRect/>
          </a:stretch>
        </p:blipFill>
        <p:spPr>
          <a:xfrm>
            <a:off x="6867773" y="738660"/>
            <a:ext cx="1980952" cy="1304762"/>
          </a:xfrm>
          <a:prstGeom prst="rect">
            <a:avLst/>
          </a:prstGeom>
        </p:spPr>
      </p:pic>
      <p:sp>
        <p:nvSpPr>
          <p:cNvPr id="3" name="TextBox 2">
            <a:extLst>
              <a:ext uri="{FF2B5EF4-FFF2-40B4-BE49-F238E27FC236}">
                <a16:creationId xmlns:a16="http://schemas.microsoft.com/office/drawing/2014/main" id="{CB45D2B4-BCD7-A838-4D34-2213EEE7DC52}"/>
              </a:ext>
            </a:extLst>
          </p:cNvPr>
          <p:cNvSpPr txBox="1"/>
          <p:nvPr/>
        </p:nvSpPr>
        <p:spPr>
          <a:xfrm rot="20758596">
            <a:off x="2809875" y="5067778"/>
            <a:ext cx="1600200" cy="646331"/>
          </a:xfrm>
          <a:prstGeom prst="rect">
            <a:avLst/>
          </a:prstGeom>
          <a:noFill/>
        </p:spPr>
        <p:txBody>
          <a:bodyPr wrap="square" rtlCol="0">
            <a:spAutoFit/>
          </a:bodyPr>
          <a:lstStyle/>
          <a:p>
            <a:r>
              <a:rPr lang="en-US" dirty="0">
                <a:solidFill>
                  <a:srgbClr val="FF0000"/>
                </a:solidFill>
              </a:rPr>
              <a:t>Out of date</a:t>
            </a:r>
          </a:p>
          <a:p>
            <a:r>
              <a:rPr lang="en-US" dirty="0">
                <a:solidFill>
                  <a:srgbClr val="FF0000"/>
                </a:solidFill>
              </a:rPr>
              <a:t>June 2021</a:t>
            </a:r>
          </a:p>
        </p:txBody>
      </p:sp>
    </p:spTree>
    <p:extLst>
      <p:ext uri="{BB962C8B-B14F-4D97-AF65-F5344CB8AC3E}">
        <p14:creationId xmlns:p14="http://schemas.microsoft.com/office/powerpoint/2010/main" val="23577386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750"/>
                                        <p:tgtEl>
                                          <p:spTgt spid="17"/>
                                        </p:tgtEl>
                                      </p:cBhvr>
                                    </p:animEffect>
                                  </p:childTnLst>
                                </p:cTn>
                              </p:par>
                            </p:childTnLst>
                          </p:cTn>
                        </p:par>
                        <p:par>
                          <p:cTn id="8" fill="hold">
                            <p:stCondLst>
                              <p:cond delay="1250"/>
                            </p:stCondLst>
                            <p:childTnLst>
                              <p:par>
                                <p:cTn id="9" presetID="22" presetClass="entr" presetSubtype="8" fill="hold" nodeType="afterEffect">
                                  <p:stCondLst>
                                    <p:cond delay="50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750"/>
                                        <p:tgtEl>
                                          <p:spTgt spid="12"/>
                                        </p:tgtEl>
                                      </p:cBhvr>
                                    </p:animEffect>
                                  </p:childTnLst>
                                </p:cTn>
                              </p:par>
                            </p:childTnLst>
                          </p:cTn>
                        </p:par>
                        <p:par>
                          <p:cTn id="12" fill="hold">
                            <p:stCondLst>
                              <p:cond delay="2500"/>
                            </p:stCondLst>
                            <p:childTnLst>
                              <p:par>
                                <p:cTn id="13" presetID="22" presetClass="entr" presetSubtype="8" fill="hold" nodeType="after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3DF34-92DA-A656-2B58-7CCC5A7DE3F9}"/>
              </a:ext>
            </a:extLst>
          </p:cNvPr>
          <p:cNvSpPr>
            <a:spLocks noGrp="1"/>
          </p:cNvSpPr>
          <p:nvPr>
            <p:ph type="title"/>
          </p:nvPr>
        </p:nvSpPr>
        <p:spPr/>
        <p:txBody>
          <a:bodyPr/>
          <a:lstStyle/>
          <a:p>
            <a:r>
              <a:rPr lang="en-US" dirty="0"/>
              <a:t>Chesapeake Tutorial Project </a:t>
            </a:r>
          </a:p>
        </p:txBody>
      </p:sp>
      <p:sp>
        <p:nvSpPr>
          <p:cNvPr id="4" name="Date Placeholder 3">
            <a:extLst>
              <a:ext uri="{FF2B5EF4-FFF2-40B4-BE49-F238E27FC236}">
                <a16:creationId xmlns:a16="http://schemas.microsoft.com/office/drawing/2014/main" id="{4DD97B39-81CD-460E-2A69-44918D8106E6}"/>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11F194F8-651D-0621-1CB2-1E33555AAF07}"/>
              </a:ext>
            </a:extLst>
          </p:cNvPr>
          <p:cNvSpPr>
            <a:spLocks noGrp="1"/>
          </p:cNvSpPr>
          <p:nvPr>
            <p:ph type="ftr" sz="quarter" idx="11"/>
          </p:nvPr>
        </p:nvSpPr>
        <p:spPr/>
        <p:txBody>
          <a:bodyPr/>
          <a:lstStyle/>
          <a:p>
            <a:pPr>
              <a:defRPr/>
            </a:pPr>
            <a:r>
              <a:rPr lang="en-US"/>
              <a:t>Step 1 : Creating a Project</a:t>
            </a:r>
          </a:p>
        </p:txBody>
      </p:sp>
      <p:sp>
        <p:nvSpPr>
          <p:cNvPr id="6" name="Slide Number Placeholder 5">
            <a:extLst>
              <a:ext uri="{FF2B5EF4-FFF2-40B4-BE49-F238E27FC236}">
                <a16:creationId xmlns:a16="http://schemas.microsoft.com/office/drawing/2014/main" id="{8DFAEBB9-0DD1-DDB2-28FE-1830C9A2A01D}"/>
              </a:ext>
            </a:extLst>
          </p:cNvPr>
          <p:cNvSpPr>
            <a:spLocks noGrp="1"/>
          </p:cNvSpPr>
          <p:nvPr>
            <p:ph type="sldNum" sz="quarter" idx="12"/>
          </p:nvPr>
        </p:nvSpPr>
        <p:spPr/>
        <p:txBody>
          <a:bodyPr/>
          <a:lstStyle/>
          <a:p>
            <a:pPr>
              <a:defRPr/>
            </a:pPr>
            <a:fld id="{CA360151-3641-4886-8AD3-D403BD53D9D3}" type="slidenum">
              <a:rPr lang="en-US" smtClean="0"/>
              <a:pPr>
                <a:defRPr/>
              </a:pPr>
              <a:t>58</a:t>
            </a:fld>
            <a:endParaRPr lang="en-US"/>
          </a:p>
        </p:txBody>
      </p:sp>
      <p:pic>
        <p:nvPicPr>
          <p:cNvPr id="8" name="Picture 7">
            <a:extLst>
              <a:ext uri="{FF2B5EF4-FFF2-40B4-BE49-F238E27FC236}">
                <a16:creationId xmlns:a16="http://schemas.microsoft.com/office/drawing/2014/main" id="{2EBFD3F9-6E17-78B9-182C-54C09374AD12}"/>
              </a:ext>
            </a:extLst>
          </p:cNvPr>
          <p:cNvPicPr>
            <a:picLocks noChangeAspect="1"/>
          </p:cNvPicPr>
          <p:nvPr/>
        </p:nvPicPr>
        <p:blipFill>
          <a:blip r:embed="rId2"/>
          <a:stretch>
            <a:fillRect/>
          </a:stretch>
        </p:blipFill>
        <p:spPr>
          <a:xfrm>
            <a:off x="748190" y="1096963"/>
            <a:ext cx="7647619" cy="5133333"/>
          </a:xfrm>
          <a:prstGeom prst="rect">
            <a:avLst/>
          </a:prstGeom>
        </p:spPr>
      </p:pic>
      <p:sp>
        <p:nvSpPr>
          <p:cNvPr id="11" name="TextBox 10">
            <a:extLst>
              <a:ext uri="{FF2B5EF4-FFF2-40B4-BE49-F238E27FC236}">
                <a16:creationId xmlns:a16="http://schemas.microsoft.com/office/drawing/2014/main" id="{26A91057-5D04-E6EF-01DD-9970AABA6B84}"/>
              </a:ext>
            </a:extLst>
          </p:cNvPr>
          <p:cNvSpPr txBox="1"/>
          <p:nvPr/>
        </p:nvSpPr>
        <p:spPr>
          <a:xfrm rot="21030398">
            <a:off x="6232470" y="2855899"/>
            <a:ext cx="2163006" cy="369332"/>
          </a:xfrm>
          <a:prstGeom prst="rect">
            <a:avLst/>
          </a:prstGeom>
          <a:noFill/>
        </p:spPr>
        <p:txBody>
          <a:bodyPr wrap="square" rtlCol="0">
            <a:spAutoFit/>
          </a:bodyPr>
          <a:lstStyle/>
          <a:p>
            <a:r>
              <a:rPr lang="en-US" dirty="0">
                <a:solidFill>
                  <a:srgbClr val="FF0000"/>
                </a:solidFill>
              </a:rPr>
              <a:t>Create the Project</a:t>
            </a:r>
          </a:p>
        </p:txBody>
      </p:sp>
    </p:spTree>
    <p:extLst>
      <p:ext uri="{BB962C8B-B14F-4D97-AF65-F5344CB8AC3E}">
        <p14:creationId xmlns:p14="http://schemas.microsoft.com/office/powerpoint/2010/main" val="25570059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67B73-DB66-8981-E1C7-893591A0FF15}"/>
              </a:ext>
            </a:extLst>
          </p:cNvPr>
          <p:cNvSpPr>
            <a:spLocks noGrp="1"/>
          </p:cNvSpPr>
          <p:nvPr>
            <p:ph type="title"/>
          </p:nvPr>
        </p:nvSpPr>
        <p:spPr/>
        <p:txBody>
          <a:bodyPr/>
          <a:lstStyle/>
          <a:p>
            <a:r>
              <a:rPr lang="en-US" dirty="0"/>
              <a:t>Chesapeake Tutorial Project </a:t>
            </a:r>
          </a:p>
        </p:txBody>
      </p:sp>
      <p:sp>
        <p:nvSpPr>
          <p:cNvPr id="4" name="Date Placeholder 3">
            <a:extLst>
              <a:ext uri="{FF2B5EF4-FFF2-40B4-BE49-F238E27FC236}">
                <a16:creationId xmlns:a16="http://schemas.microsoft.com/office/drawing/2014/main" id="{AA622F12-C2C4-29ED-B6C8-038DE09359DF}"/>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FB7C10E4-CBA3-14A4-AE60-6224667CD5EB}"/>
              </a:ext>
            </a:extLst>
          </p:cNvPr>
          <p:cNvSpPr>
            <a:spLocks noGrp="1"/>
          </p:cNvSpPr>
          <p:nvPr>
            <p:ph type="ftr" sz="quarter" idx="11"/>
          </p:nvPr>
        </p:nvSpPr>
        <p:spPr/>
        <p:txBody>
          <a:bodyPr/>
          <a:lstStyle/>
          <a:p>
            <a:pPr>
              <a:defRPr/>
            </a:pPr>
            <a:r>
              <a:rPr lang="en-US"/>
              <a:t>Step 1 : Creating a Project</a:t>
            </a:r>
          </a:p>
        </p:txBody>
      </p:sp>
      <p:sp>
        <p:nvSpPr>
          <p:cNvPr id="6" name="Slide Number Placeholder 5">
            <a:extLst>
              <a:ext uri="{FF2B5EF4-FFF2-40B4-BE49-F238E27FC236}">
                <a16:creationId xmlns:a16="http://schemas.microsoft.com/office/drawing/2014/main" id="{CF4901A6-AC72-384D-8A85-248105AEEDF0}"/>
              </a:ext>
            </a:extLst>
          </p:cNvPr>
          <p:cNvSpPr>
            <a:spLocks noGrp="1"/>
          </p:cNvSpPr>
          <p:nvPr>
            <p:ph type="sldNum" sz="quarter" idx="12"/>
          </p:nvPr>
        </p:nvSpPr>
        <p:spPr/>
        <p:txBody>
          <a:bodyPr/>
          <a:lstStyle/>
          <a:p>
            <a:pPr>
              <a:defRPr/>
            </a:pPr>
            <a:fld id="{CA360151-3641-4886-8AD3-D403BD53D9D3}" type="slidenum">
              <a:rPr lang="en-US" smtClean="0"/>
              <a:pPr>
                <a:defRPr/>
              </a:pPr>
              <a:t>59</a:t>
            </a:fld>
            <a:endParaRPr lang="en-US"/>
          </a:p>
        </p:txBody>
      </p:sp>
      <p:pic>
        <p:nvPicPr>
          <p:cNvPr id="10" name="Picture 9">
            <a:extLst>
              <a:ext uri="{FF2B5EF4-FFF2-40B4-BE49-F238E27FC236}">
                <a16:creationId xmlns:a16="http://schemas.microsoft.com/office/drawing/2014/main" id="{008C88AB-6AE9-793D-0420-40E860B27440}"/>
              </a:ext>
            </a:extLst>
          </p:cNvPr>
          <p:cNvPicPr>
            <a:picLocks noChangeAspect="1"/>
          </p:cNvPicPr>
          <p:nvPr/>
        </p:nvPicPr>
        <p:blipFill>
          <a:blip r:embed="rId2"/>
          <a:stretch>
            <a:fillRect/>
          </a:stretch>
        </p:blipFill>
        <p:spPr>
          <a:xfrm>
            <a:off x="748190" y="1096963"/>
            <a:ext cx="7090885" cy="5132954"/>
          </a:xfrm>
          <a:prstGeom prst="rect">
            <a:avLst/>
          </a:prstGeom>
        </p:spPr>
      </p:pic>
      <p:sp>
        <p:nvSpPr>
          <p:cNvPr id="12" name="TextBox 11">
            <a:extLst>
              <a:ext uri="{FF2B5EF4-FFF2-40B4-BE49-F238E27FC236}">
                <a16:creationId xmlns:a16="http://schemas.microsoft.com/office/drawing/2014/main" id="{85ADBC4B-0292-002F-8133-A62256834714}"/>
              </a:ext>
            </a:extLst>
          </p:cNvPr>
          <p:cNvSpPr txBox="1"/>
          <p:nvPr/>
        </p:nvSpPr>
        <p:spPr>
          <a:xfrm rot="21030398">
            <a:off x="5329632" y="2822208"/>
            <a:ext cx="2419350" cy="646331"/>
          </a:xfrm>
          <a:prstGeom prst="rect">
            <a:avLst/>
          </a:prstGeom>
          <a:noFill/>
        </p:spPr>
        <p:txBody>
          <a:bodyPr wrap="square" rtlCol="0">
            <a:spAutoFit/>
          </a:bodyPr>
          <a:lstStyle/>
          <a:p>
            <a:r>
              <a:rPr lang="en-US" dirty="0">
                <a:solidFill>
                  <a:srgbClr val="FF0000"/>
                </a:solidFill>
              </a:rPr>
              <a:t>Save the email to your project folder</a:t>
            </a:r>
          </a:p>
        </p:txBody>
      </p:sp>
    </p:spTree>
    <p:extLst>
      <p:ext uri="{BB962C8B-B14F-4D97-AF65-F5344CB8AC3E}">
        <p14:creationId xmlns:p14="http://schemas.microsoft.com/office/powerpoint/2010/main" val="21893252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D0BEEA5D-4745-45C1-9D75-AD3AEDF2EE15}" type="slidenum">
              <a:rPr lang="en-US" smtClean="0"/>
              <a:pPr>
                <a:defRPr/>
              </a:pPr>
              <a:t>6</a:t>
            </a:fld>
            <a:endParaRPr lang="en-US" dirty="0"/>
          </a:p>
        </p:txBody>
      </p:sp>
      <p:sp>
        <p:nvSpPr>
          <p:cNvPr id="19" name="Footer Placeholder 18"/>
          <p:cNvSpPr>
            <a:spLocks noGrp="1"/>
          </p:cNvSpPr>
          <p:nvPr>
            <p:ph type="ftr" sz="quarter" idx="11"/>
          </p:nvPr>
        </p:nvSpPr>
        <p:spPr/>
        <p:txBody>
          <a:bodyPr/>
          <a:lstStyle/>
          <a:p>
            <a:pPr>
              <a:defRPr/>
            </a:pPr>
            <a:r>
              <a:rPr lang="en-US"/>
              <a:t>Step 1 : Creating a Project</a:t>
            </a:r>
          </a:p>
        </p:txBody>
      </p:sp>
      <p:pic>
        <p:nvPicPr>
          <p:cNvPr id="12" name="Picture 8" descr="whitearrow.gif">
            <a:extLst>
              <a:ext uri="{FF2B5EF4-FFF2-40B4-BE49-F238E27FC236}">
                <a16:creationId xmlns:a16="http://schemas.microsoft.com/office/drawing/2014/main" id="{DC739530-A61E-42D8-B75F-DF6E98104D1A}"/>
              </a:ext>
            </a:extLst>
          </p:cNvPr>
          <p:cNvPicPr>
            <a:picLocks noChangeAspect="1"/>
          </p:cNvPicPr>
          <p:nvPr/>
        </p:nvPicPr>
        <p:blipFill>
          <a:blip r:embed="rId2" cstate="print"/>
          <a:srcRect/>
          <a:stretch>
            <a:fillRect/>
          </a:stretch>
        </p:blipFill>
        <p:spPr bwMode="auto">
          <a:xfrm>
            <a:off x="8168980" y="2109957"/>
            <a:ext cx="439737" cy="439737"/>
          </a:xfrm>
          <a:prstGeom prst="rect">
            <a:avLst/>
          </a:prstGeom>
          <a:noFill/>
          <a:ln w="9525">
            <a:noFill/>
            <a:miter lim="800000"/>
            <a:headEnd/>
            <a:tailEnd/>
          </a:ln>
        </p:spPr>
      </p:pic>
      <p:pic>
        <p:nvPicPr>
          <p:cNvPr id="10" name="Picture 9">
            <a:extLst>
              <a:ext uri="{FF2B5EF4-FFF2-40B4-BE49-F238E27FC236}">
                <a16:creationId xmlns:a16="http://schemas.microsoft.com/office/drawing/2014/main" id="{2F9844B2-3758-42B8-8E29-5FE1914345DE}"/>
              </a:ext>
            </a:extLst>
          </p:cNvPr>
          <p:cNvPicPr>
            <a:picLocks noChangeAspect="1"/>
          </p:cNvPicPr>
          <p:nvPr/>
        </p:nvPicPr>
        <p:blipFill>
          <a:blip r:embed="rId3"/>
          <a:stretch>
            <a:fillRect/>
          </a:stretch>
        </p:blipFill>
        <p:spPr>
          <a:xfrm>
            <a:off x="1143427" y="69450"/>
            <a:ext cx="6857143" cy="5314286"/>
          </a:xfrm>
          <a:prstGeom prst="rect">
            <a:avLst/>
          </a:prstGeom>
        </p:spPr>
      </p:pic>
      <p:sp>
        <p:nvSpPr>
          <p:cNvPr id="21" name="Oval 20">
            <a:extLst>
              <a:ext uri="{FF2B5EF4-FFF2-40B4-BE49-F238E27FC236}">
                <a16:creationId xmlns:a16="http://schemas.microsoft.com/office/drawing/2014/main" id="{846B7CD1-324D-4037-A558-7BAC33509EB9}"/>
              </a:ext>
            </a:extLst>
          </p:cNvPr>
          <p:cNvSpPr/>
          <p:nvPr/>
        </p:nvSpPr>
        <p:spPr>
          <a:xfrm>
            <a:off x="2843192" y="1728791"/>
            <a:ext cx="1152546" cy="291218"/>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457200" y="5156021"/>
            <a:ext cx="8151517" cy="1200329"/>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You’ll be taken to the “Create Project” page. Here you’ll enter your email address, a title for and brief summary of your project. Let’s work through these steps.</a:t>
            </a:r>
          </a:p>
        </p:txBody>
      </p:sp>
      <p:sp>
        <p:nvSpPr>
          <p:cNvPr id="9" name="Rectangle 8">
            <a:extLst>
              <a:ext uri="{FF2B5EF4-FFF2-40B4-BE49-F238E27FC236}">
                <a16:creationId xmlns:a16="http://schemas.microsoft.com/office/drawing/2014/main" id="{42723693-6382-4F77-B17E-395509E79BF8}"/>
              </a:ext>
            </a:extLst>
          </p:cNvPr>
          <p:cNvSpPr/>
          <p:nvPr/>
        </p:nvSpPr>
        <p:spPr>
          <a:xfrm>
            <a:off x="4141788" y="2067877"/>
            <a:ext cx="1285082"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dave.zenk@nola.gov</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2286000"/>
            <a:ext cx="7772400" cy="762000"/>
          </a:xfrm>
        </p:spPr>
        <p:txBody>
          <a:bodyPr/>
          <a:lstStyle/>
          <a:p>
            <a:r>
              <a:rPr lang="en-US" dirty="0"/>
              <a:t>OPUS Projects Manager Training</a:t>
            </a:r>
          </a:p>
        </p:txBody>
      </p:sp>
      <p:sp>
        <p:nvSpPr>
          <p:cNvPr id="3" name="Subtitle 2"/>
          <p:cNvSpPr>
            <a:spLocks noGrp="1"/>
          </p:cNvSpPr>
          <p:nvPr>
            <p:ph type="subTitle" idx="1"/>
          </p:nvPr>
        </p:nvSpPr>
        <p:spPr/>
        <p:txBody>
          <a:bodyPr/>
          <a:lstStyle/>
          <a:p>
            <a:br>
              <a:rPr lang="en-US"/>
            </a:br>
            <a:r>
              <a:rPr lang="en-US"/>
              <a:t> ngs.opus.projects@noaa.gov</a:t>
            </a:r>
            <a:endParaRPr lang="en-US" dirty="0"/>
          </a:p>
        </p:txBody>
      </p:sp>
      <p:sp>
        <p:nvSpPr>
          <p:cNvPr id="10" name="Date Placeholder 9"/>
          <p:cNvSpPr>
            <a:spLocks noGrp="1"/>
          </p:cNvSpPr>
          <p:nvPr>
            <p:ph type="dt" sz="quarter" idx="10"/>
          </p:nvPr>
        </p:nvSpPr>
        <p:spPr/>
        <p:txBody>
          <a:bodyPr/>
          <a:lstStyle/>
          <a:p>
            <a:pPr>
              <a:defRPr/>
            </a:pPr>
            <a:r>
              <a:rPr lang="en-US"/>
              <a:t>2023-10-16</a:t>
            </a:r>
            <a:endParaRPr lang="en-US" dirty="0"/>
          </a:p>
        </p:txBody>
      </p:sp>
      <p:sp>
        <p:nvSpPr>
          <p:cNvPr id="11" name="Slide Number Placeholder 10"/>
          <p:cNvSpPr>
            <a:spLocks noGrp="1"/>
          </p:cNvSpPr>
          <p:nvPr>
            <p:ph type="sldNum" sz="quarter" idx="12"/>
          </p:nvPr>
        </p:nvSpPr>
        <p:spPr/>
        <p:txBody>
          <a:bodyPr/>
          <a:lstStyle/>
          <a:p>
            <a:pPr>
              <a:defRPr/>
            </a:pPr>
            <a:fld id="{F05F1238-C434-4CDB-8083-AE9C41FAC6AE}" type="slidenum">
              <a:rPr lang="en-US" smtClean="0"/>
              <a:pPr>
                <a:defRPr/>
              </a:pPr>
              <a:t>60</a:t>
            </a:fld>
            <a:endParaRPr lang="en-US"/>
          </a:p>
        </p:txBody>
      </p:sp>
      <p:sp>
        <p:nvSpPr>
          <p:cNvPr id="12" name="Footer Placeholder 11"/>
          <p:cNvSpPr>
            <a:spLocks noGrp="1"/>
          </p:cNvSpPr>
          <p:nvPr>
            <p:ph type="ftr" sz="quarter" idx="11"/>
          </p:nvPr>
        </p:nvSpPr>
        <p:spPr/>
        <p:txBody>
          <a:bodyPr/>
          <a:lstStyle/>
          <a:p>
            <a:pPr>
              <a:defRPr/>
            </a:pPr>
            <a:r>
              <a:rPr lang="en-US"/>
              <a:t>Step 1 : Creating a Project</a:t>
            </a:r>
          </a:p>
        </p:txBody>
      </p:sp>
      <p:sp>
        <p:nvSpPr>
          <p:cNvPr id="7" name="Title 1"/>
          <p:cNvSpPr txBox="1">
            <a:spLocks/>
          </p:cNvSpPr>
          <p:nvPr/>
        </p:nvSpPr>
        <p:spPr bwMode="auto">
          <a:xfrm>
            <a:off x="685800" y="3017838"/>
            <a:ext cx="7772400" cy="762000"/>
          </a:xfrm>
          <a:prstGeom prst="rect">
            <a:avLst/>
          </a:prstGeom>
          <a:noFill/>
          <a:ln w="9525">
            <a:noFill/>
            <a:miter lim="800000"/>
            <a:headEnd/>
            <a:tailEnd/>
          </a:ln>
        </p:spPr>
        <p:txBody>
          <a:bodyPr anchor="ctr"/>
          <a:lstStyle/>
          <a:p>
            <a:pPr algn="ctr">
              <a:defRPr/>
            </a:pPr>
            <a:r>
              <a:rPr lang="en-US" sz="3600" dirty="0">
                <a:latin typeface="+mj-lt"/>
                <a:ea typeface="+mj-ea"/>
                <a:cs typeface="+mj-cs"/>
              </a:rPr>
              <a:t>Step 1 : Creating a Project</a:t>
            </a:r>
          </a:p>
        </p:txBody>
      </p:sp>
      <p:sp>
        <p:nvSpPr>
          <p:cNvPr id="2" name="TextBox 1">
            <a:extLst>
              <a:ext uri="{FF2B5EF4-FFF2-40B4-BE49-F238E27FC236}">
                <a16:creationId xmlns:a16="http://schemas.microsoft.com/office/drawing/2014/main" id="{C06BF508-9780-42CF-A428-6ECBEDEAAB65}"/>
              </a:ext>
            </a:extLst>
          </p:cNvPr>
          <p:cNvSpPr txBox="1"/>
          <p:nvPr/>
        </p:nvSpPr>
        <p:spPr>
          <a:xfrm>
            <a:off x="4037611" y="1554162"/>
            <a:ext cx="1068778" cy="523220"/>
          </a:xfrm>
          <a:prstGeom prst="rect">
            <a:avLst/>
          </a:prstGeom>
          <a:noFill/>
        </p:spPr>
        <p:txBody>
          <a:bodyPr wrap="square" rtlCol="0">
            <a:spAutoFit/>
          </a:bodyPr>
          <a:lstStyle/>
          <a:p>
            <a:r>
              <a:rPr lang="en-US" sz="2800" dirty="0"/>
              <a:t>End</a:t>
            </a:r>
          </a:p>
        </p:txBody>
      </p:sp>
    </p:spTree>
    <p:extLst>
      <p:ext uri="{BB962C8B-B14F-4D97-AF65-F5344CB8AC3E}">
        <p14:creationId xmlns:p14="http://schemas.microsoft.com/office/powerpoint/2010/main" val="13283311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4AE572E5-76E4-4F41-899F-51347E91469D}"/>
              </a:ext>
            </a:extLst>
          </p:cNvPr>
          <p:cNvPicPr>
            <a:picLocks noChangeAspect="1"/>
          </p:cNvPicPr>
          <p:nvPr/>
        </p:nvPicPr>
        <p:blipFill>
          <a:blip r:embed="rId2"/>
          <a:stretch>
            <a:fillRect/>
          </a:stretch>
        </p:blipFill>
        <p:spPr>
          <a:xfrm>
            <a:off x="1143427" y="69450"/>
            <a:ext cx="6857143" cy="5314286"/>
          </a:xfrm>
          <a:prstGeom prst="rect">
            <a:avLst/>
          </a:prstGeom>
        </p:spPr>
      </p:pic>
      <p:sp>
        <p:nvSpPr>
          <p:cNvPr id="9" name="Rectangle 8">
            <a:extLst>
              <a:ext uri="{FF2B5EF4-FFF2-40B4-BE49-F238E27FC236}">
                <a16:creationId xmlns:a16="http://schemas.microsoft.com/office/drawing/2014/main" id="{4FB3C109-7533-43A7-99BF-E0E216881142}"/>
              </a:ext>
            </a:extLst>
          </p:cNvPr>
          <p:cNvSpPr/>
          <p:nvPr/>
        </p:nvSpPr>
        <p:spPr>
          <a:xfrm>
            <a:off x="4141788" y="2067877"/>
            <a:ext cx="1285082"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dave.zenk@nola.gov</a:t>
            </a:r>
          </a:p>
        </p:txBody>
      </p:sp>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D339C9E2-54BB-41E7-BD32-5C4D3008D3FB}" type="slidenum">
              <a:rPr lang="en-US" smtClean="0"/>
              <a:pPr>
                <a:defRPr/>
              </a:pPr>
              <a:t>7</a:t>
            </a:fld>
            <a:endParaRPr lang="en-US"/>
          </a:p>
        </p:txBody>
      </p:sp>
      <p:sp>
        <p:nvSpPr>
          <p:cNvPr id="19" name="Footer Placeholder 18"/>
          <p:cNvSpPr>
            <a:spLocks noGrp="1"/>
          </p:cNvSpPr>
          <p:nvPr>
            <p:ph type="ftr" sz="quarter" idx="11"/>
          </p:nvPr>
        </p:nvSpPr>
        <p:spPr/>
        <p:txBody>
          <a:bodyPr/>
          <a:lstStyle/>
          <a:p>
            <a:pPr>
              <a:defRPr/>
            </a:pPr>
            <a:r>
              <a:rPr lang="en-US"/>
              <a:t>Step 1 : Creating a Project</a:t>
            </a:r>
          </a:p>
        </p:txBody>
      </p:sp>
      <p:sp>
        <p:nvSpPr>
          <p:cNvPr id="8" name="TextBox 7"/>
          <p:cNvSpPr txBox="1"/>
          <p:nvPr/>
        </p:nvSpPr>
        <p:spPr>
          <a:xfrm>
            <a:off x="457200" y="5881008"/>
            <a:ext cx="8229601" cy="461665"/>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eaLnBrk="0" hangingPunct="0">
              <a:defRPr/>
            </a:pPr>
            <a:r>
              <a:rPr lang="en-US" sz="2400" dirty="0">
                <a:solidFill>
                  <a:schemeClr val="bg1"/>
                </a:solidFill>
              </a:rPr>
              <a:t>Your email addresses must be less than 54 characters in length.</a:t>
            </a:r>
          </a:p>
        </p:txBody>
      </p:sp>
      <p:sp>
        <p:nvSpPr>
          <p:cNvPr id="14" name="Oval 13">
            <a:extLst>
              <a:ext uri="{FF2B5EF4-FFF2-40B4-BE49-F238E27FC236}">
                <a16:creationId xmlns:a16="http://schemas.microsoft.com/office/drawing/2014/main" id="{E99DA62D-96DF-4BCF-9BA3-524C6B745EE1}"/>
              </a:ext>
            </a:extLst>
          </p:cNvPr>
          <p:cNvSpPr/>
          <p:nvPr/>
        </p:nvSpPr>
        <p:spPr>
          <a:xfrm>
            <a:off x="3974127" y="1955183"/>
            <a:ext cx="3680163" cy="357468"/>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8" descr="whitearrow.gif">
            <a:extLst>
              <a:ext uri="{FF2B5EF4-FFF2-40B4-BE49-F238E27FC236}">
                <a16:creationId xmlns:a16="http://schemas.microsoft.com/office/drawing/2014/main" id="{5779C7A5-4B89-4BBC-B61B-CF5CFC56574A}"/>
              </a:ext>
            </a:extLst>
          </p:cNvPr>
          <p:cNvPicPr>
            <a:picLocks noChangeAspect="1"/>
          </p:cNvPicPr>
          <p:nvPr/>
        </p:nvPicPr>
        <p:blipFill>
          <a:blip r:embed="rId3" cstate="print"/>
          <a:srcRect/>
          <a:stretch>
            <a:fillRect/>
          </a:stretch>
        </p:blipFill>
        <p:spPr bwMode="auto">
          <a:xfrm>
            <a:off x="8168980" y="2109957"/>
            <a:ext cx="439737" cy="439737"/>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B3024EAC-4D38-474E-8CE6-7190B97D7BDD}"/>
              </a:ext>
            </a:extLst>
          </p:cNvPr>
          <p:cNvPicPr>
            <a:picLocks noChangeAspect="1"/>
          </p:cNvPicPr>
          <p:nvPr/>
        </p:nvPicPr>
        <p:blipFill>
          <a:blip r:embed="rId3"/>
          <a:stretch>
            <a:fillRect/>
          </a:stretch>
        </p:blipFill>
        <p:spPr>
          <a:xfrm>
            <a:off x="1143427" y="69450"/>
            <a:ext cx="6857143" cy="5314286"/>
          </a:xfrm>
          <a:prstGeom prst="rect">
            <a:avLst/>
          </a:prstGeom>
        </p:spPr>
      </p:pic>
      <p:sp>
        <p:nvSpPr>
          <p:cNvPr id="10" name="Rectangle 9">
            <a:extLst>
              <a:ext uri="{FF2B5EF4-FFF2-40B4-BE49-F238E27FC236}">
                <a16:creationId xmlns:a16="http://schemas.microsoft.com/office/drawing/2014/main" id="{2EF6D1D5-CFE2-491B-AFBD-A8F6E35E31D2}"/>
              </a:ext>
            </a:extLst>
          </p:cNvPr>
          <p:cNvSpPr/>
          <p:nvPr/>
        </p:nvSpPr>
        <p:spPr>
          <a:xfrm>
            <a:off x="4141788" y="2067877"/>
            <a:ext cx="1285082"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dave.zenk@nola.gov</a:t>
            </a:r>
          </a:p>
        </p:txBody>
      </p:sp>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A8631EB9-E2D3-47C3-823B-0EB6BBEF6658}" type="slidenum">
              <a:rPr lang="en-US" smtClean="0"/>
              <a:pPr>
                <a:defRPr/>
              </a:pPr>
              <a:t>8</a:t>
            </a:fld>
            <a:endParaRPr lang="en-US"/>
          </a:p>
        </p:txBody>
      </p:sp>
      <p:sp>
        <p:nvSpPr>
          <p:cNvPr id="19" name="Footer Placeholder 18"/>
          <p:cNvSpPr>
            <a:spLocks noGrp="1"/>
          </p:cNvSpPr>
          <p:nvPr>
            <p:ph type="ftr" sz="quarter" idx="11"/>
          </p:nvPr>
        </p:nvSpPr>
        <p:spPr/>
        <p:txBody>
          <a:bodyPr/>
          <a:lstStyle/>
          <a:p>
            <a:pPr>
              <a:defRPr/>
            </a:pPr>
            <a:r>
              <a:rPr lang="en-US"/>
              <a:t>Step 1 : Creating a Project</a:t>
            </a:r>
          </a:p>
        </p:txBody>
      </p:sp>
      <p:sp>
        <p:nvSpPr>
          <p:cNvPr id="9" name="TextBox 8"/>
          <p:cNvSpPr txBox="1"/>
          <p:nvPr/>
        </p:nvSpPr>
        <p:spPr>
          <a:xfrm>
            <a:off x="365759" y="5525353"/>
            <a:ext cx="8321040" cy="830997"/>
          </a:xfrm>
          <a:prstGeom prst="rect">
            <a:avLst/>
          </a:prstGeom>
        </p:spPr>
        <p:style>
          <a:lnRef idx="0">
            <a:schemeClr val="accent1"/>
          </a:lnRef>
          <a:fillRef idx="1001">
            <a:schemeClr val="dk2"/>
          </a:fillRef>
          <a:effectRef idx="3">
            <a:schemeClr val="accent1"/>
          </a:effectRef>
          <a:fontRef idx="minor">
            <a:schemeClr val="lt1"/>
          </a:fontRef>
        </p:style>
        <p:txBody>
          <a:bodyPr>
            <a:spAutoFit/>
          </a:bodyPr>
          <a:lstStyle/>
          <a:p>
            <a:pPr eaLnBrk="0" hangingPunct="0">
              <a:defRPr/>
            </a:pPr>
            <a:r>
              <a:rPr lang="en-US" sz="2400" dirty="0">
                <a:solidFill>
                  <a:schemeClr val="bg1"/>
                </a:solidFill>
              </a:rPr>
              <a:t>You must be registered to create a project. This will be verified after you enter your email address and move to the next field. </a:t>
            </a:r>
          </a:p>
        </p:txBody>
      </p:sp>
      <p:pic>
        <p:nvPicPr>
          <p:cNvPr id="13323" name="Picture 10" descr="whitearrow.gif"/>
          <p:cNvPicPr>
            <a:picLocks noChangeAspect="1"/>
          </p:cNvPicPr>
          <p:nvPr/>
        </p:nvPicPr>
        <p:blipFill>
          <a:blip r:embed="rId4" cstate="print"/>
          <a:srcRect/>
          <a:stretch>
            <a:fillRect/>
          </a:stretch>
        </p:blipFill>
        <p:spPr bwMode="auto">
          <a:xfrm>
            <a:off x="6553200" y="2299494"/>
            <a:ext cx="439737" cy="438150"/>
          </a:xfrm>
          <a:prstGeom prst="rect">
            <a:avLst/>
          </a:prstGeom>
          <a:noFill/>
          <a:ln w="9525">
            <a:noFill/>
            <a:miter lim="800000"/>
            <a:headEnd/>
            <a:tailEnd/>
          </a:ln>
        </p:spPr>
      </p:pic>
      <p:sp>
        <p:nvSpPr>
          <p:cNvPr id="16" name="Oval 15">
            <a:extLst>
              <a:ext uri="{FF2B5EF4-FFF2-40B4-BE49-F238E27FC236}">
                <a16:creationId xmlns:a16="http://schemas.microsoft.com/office/drawing/2014/main" id="{AC1C8728-C6BF-4AAB-B3FF-F562C7F5B8D7}"/>
              </a:ext>
            </a:extLst>
          </p:cNvPr>
          <p:cNvSpPr/>
          <p:nvPr/>
        </p:nvSpPr>
        <p:spPr>
          <a:xfrm>
            <a:off x="3974127" y="1955183"/>
            <a:ext cx="3680163" cy="357468"/>
          </a:xfrm>
          <a:prstGeom prst="ellipse">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8" descr="whitearrow.gif">
            <a:extLst>
              <a:ext uri="{FF2B5EF4-FFF2-40B4-BE49-F238E27FC236}">
                <a16:creationId xmlns:a16="http://schemas.microsoft.com/office/drawing/2014/main" id="{5EA011F4-C78F-4CDE-B07A-4C10ECFE8882}"/>
              </a:ext>
            </a:extLst>
          </p:cNvPr>
          <p:cNvPicPr>
            <a:picLocks noChangeAspect="1"/>
          </p:cNvPicPr>
          <p:nvPr/>
        </p:nvPicPr>
        <p:blipFill>
          <a:blip r:embed="rId4" cstate="print"/>
          <a:srcRect/>
          <a:stretch>
            <a:fillRect/>
          </a:stretch>
        </p:blipFill>
        <p:spPr bwMode="auto">
          <a:xfrm>
            <a:off x="8168980" y="2109957"/>
            <a:ext cx="439737" cy="439737"/>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6C726C7F-3040-4E52-8C9F-49C885F52B46}"/>
              </a:ext>
            </a:extLst>
          </p:cNvPr>
          <p:cNvPicPr>
            <a:picLocks noChangeAspect="1"/>
          </p:cNvPicPr>
          <p:nvPr/>
        </p:nvPicPr>
        <p:blipFill>
          <a:blip r:embed="rId2"/>
          <a:stretch>
            <a:fillRect/>
          </a:stretch>
        </p:blipFill>
        <p:spPr>
          <a:xfrm>
            <a:off x="1143427" y="69450"/>
            <a:ext cx="6857143" cy="5314286"/>
          </a:xfrm>
          <a:prstGeom prst="rect">
            <a:avLst/>
          </a:prstGeom>
        </p:spPr>
      </p:pic>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FF57F8B5-78B5-4535-9D39-90B4EFB611FE}" type="slidenum">
              <a:rPr lang="en-US" smtClean="0"/>
              <a:pPr>
                <a:defRPr/>
              </a:pPr>
              <a:t>9</a:t>
            </a:fld>
            <a:endParaRPr lang="en-US"/>
          </a:p>
        </p:txBody>
      </p:sp>
      <p:sp>
        <p:nvSpPr>
          <p:cNvPr id="19" name="Footer Placeholder 18"/>
          <p:cNvSpPr>
            <a:spLocks noGrp="1"/>
          </p:cNvSpPr>
          <p:nvPr>
            <p:ph type="ftr" sz="quarter" idx="11"/>
          </p:nvPr>
        </p:nvSpPr>
        <p:spPr/>
        <p:txBody>
          <a:bodyPr/>
          <a:lstStyle/>
          <a:p>
            <a:pPr>
              <a:defRPr/>
            </a:pPr>
            <a:r>
              <a:rPr lang="en-US"/>
              <a:t>Step 1 : Creating a Project</a:t>
            </a:r>
          </a:p>
        </p:txBody>
      </p:sp>
      <p:sp>
        <p:nvSpPr>
          <p:cNvPr id="7" name="TextBox 6"/>
          <p:cNvSpPr txBox="1"/>
          <p:nvPr/>
        </p:nvSpPr>
        <p:spPr>
          <a:xfrm>
            <a:off x="457201" y="5156021"/>
            <a:ext cx="8229599" cy="1200329"/>
          </a:xfrm>
          <a:prstGeom prst="rect">
            <a:avLst/>
          </a:prstGeom>
        </p:spPr>
        <p:style>
          <a:lnRef idx="0">
            <a:schemeClr val="accent1"/>
          </a:lnRef>
          <a:fillRef idx="1001">
            <a:schemeClr val="dk2"/>
          </a:fillRef>
          <a:effectRef idx="3">
            <a:schemeClr val="accent1"/>
          </a:effectRef>
          <a:fontRef idx="minor">
            <a:schemeClr val="lt1"/>
          </a:fontRef>
        </p:style>
        <p:txBody>
          <a:bodyPr wrap="square">
            <a:spAutoFit/>
          </a:bodyPr>
          <a:lstStyle/>
          <a:p>
            <a:pPr>
              <a:defRPr/>
            </a:pPr>
            <a:r>
              <a:rPr lang="en-US" sz="2400" dirty="0">
                <a:solidFill>
                  <a:schemeClr val="bg1"/>
                </a:solidFill>
              </a:rPr>
              <a:t>OPUS Projects Manager Training is the best way to be registered to create projects. Information upcoming classes can be found at https://geodesy.noaa.gov/corbin/calendar.shtml</a:t>
            </a:r>
          </a:p>
        </p:txBody>
      </p:sp>
      <p:pic>
        <p:nvPicPr>
          <p:cNvPr id="5" name="Picture 4">
            <a:extLst>
              <a:ext uri="{FF2B5EF4-FFF2-40B4-BE49-F238E27FC236}">
                <a16:creationId xmlns:a16="http://schemas.microsoft.com/office/drawing/2014/main" id="{DCEDD606-FDE5-437C-996E-645FFD694421}"/>
              </a:ext>
            </a:extLst>
          </p:cNvPr>
          <p:cNvPicPr>
            <a:picLocks noChangeAspect="1"/>
          </p:cNvPicPr>
          <p:nvPr/>
        </p:nvPicPr>
        <p:blipFill>
          <a:blip r:embed="rId3"/>
          <a:stretch>
            <a:fillRect/>
          </a:stretch>
        </p:blipFill>
        <p:spPr>
          <a:xfrm>
            <a:off x="3124200" y="858596"/>
            <a:ext cx="4238095" cy="1171429"/>
          </a:xfrm>
          <a:prstGeom prst="rect">
            <a:avLst/>
          </a:prstGeom>
        </p:spPr>
      </p:pic>
      <p:pic>
        <p:nvPicPr>
          <p:cNvPr id="20" name="Picture 8" descr="whitearrow.gif">
            <a:extLst>
              <a:ext uri="{FF2B5EF4-FFF2-40B4-BE49-F238E27FC236}">
                <a16:creationId xmlns:a16="http://schemas.microsoft.com/office/drawing/2014/main" id="{75BE5E69-651F-411B-BD7D-FDBF34ED77B3}"/>
              </a:ext>
            </a:extLst>
          </p:cNvPr>
          <p:cNvPicPr>
            <a:picLocks noChangeAspect="1"/>
          </p:cNvPicPr>
          <p:nvPr/>
        </p:nvPicPr>
        <p:blipFill>
          <a:blip r:embed="rId4" cstate="print"/>
          <a:srcRect/>
          <a:stretch>
            <a:fillRect/>
          </a:stretch>
        </p:blipFill>
        <p:spPr bwMode="auto">
          <a:xfrm>
            <a:off x="8168980" y="2109957"/>
            <a:ext cx="439737" cy="439737"/>
          </a:xfrm>
          <a:prstGeom prst="rect">
            <a:avLst/>
          </a:prstGeom>
          <a:noFill/>
          <a:ln w="9525">
            <a:noFill/>
            <a:miter lim="800000"/>
            <a:headEnd/>
            <a:tailEnd/>
          </a:ln>
        </p:spPr>
      </p:pic>
      <p:sp>
        <p:nvSpPr>
          <p:cNvPr id="9" name="Rectangle 8">
            <a:extLst>
              <a:ext uri="{FF2B5EF4-FFF2-40B4-BE49-F238E27FC236}">
                <a16:creationId xmlns:a16="http://schemas.microsoft.com/office/drawing/2014/main" id="{D217E898-AF74-4D0C-934E-FD91DF95A8B6}"/>
              </a:ext>
            </a:extLst>
          </p:cNvPr>
          <p:cNvSpPr/>
          <p:nvPr/>
        </p:nvSpPr>
        <p:spPr>
          <a:xfrm>
            <a:off x="4141788" y="2067877"/>
            <a:ext cx="1285082" cy="13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Calibri" panose="020F0502020204030204" pitchFamily="34" charset="0"/>
                <a:cs typeface="Calibri" panose="020F0502020204030204" pitchFamily="34" charset="0"/>
              </a:rPr>
              <a:t>dave.zenk@nola.gov</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training_draf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training_draft</Template>
  <TotalTime>4193</TotalTime>
  <Words>3032</Words>
  <Application>Microsoft Office PowerPoint</Application>
  <PresentationFormat>On-screen Show (4:3)</PresentationFormat>
  <Paragraphs>469</Paragraphs>
  <Slides>60</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60</vt:i4>
      </vt:variant>
    </vt:vector>
  </HeadingPairs>
  <TitlesOfParts>
    <vt:vector size="64" baseType="lpstr">
      <vt:lpstr>Arial</vt:lpstr>
      <vt:lpstr>Calibri</vt:lpstr>
      <vt:lpstr>Wingdings</vt:lpstr>
      <vt:lpstr>training_draft</vt:lpstr>
      <vt:lpstr>OPUS Projects Manager Training</vt:lpstr>
      <vt:lpstr>Outline</vt:lpstr>
      <vt:lpstr>What’s in this training?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Sample “warning” email</vt:lpstr>
      <vt:lpstr>PowerPoint Presentation</vt:lpstr>
      <vt:lpstr>PowerPoint Presentation</vt:lpstr>
      <vt:lpstr>PowerPoint Presentation</vt:lpstr>
      <vt:lpstr>PowerPoint Presentation</vt:lpstr>
      <vt:lpstr>PowerPoint Presentation</vt:lpstr>
      <vt:lpstr>Session Definition Explained</vt:lpstr>
      <vt:lpstr>Session Definition Explained</vt:lpstr>
      <vt:lpstr>Session Definition Explained</vt:lpstr>
      <vt:lpstr>Session Definition Explained</vt:lpstr>
      <vt:lpstr>PowerPoint Presentation</vt:lpstr>
      <vt:lpstr>A Few Words About Impersonation</vt:lpstr>
      <vt:lpstr>A Few Words About Project ID’s</vt:lpstr>
      <vt:lpstr>What if I Forget? - Project ID Listing</vt:lpstr>
      <vt:lpstr>Access to USER GUIDE (html)</vt:lpstr>
      <vt:lpstr>Access to USER GUIDE (pdf)</vt:lpstr>
      <vt:lpstr>Chesapeake Tutorial Project </vt:lpstr>
      <vt:lpstr>Chesapeake Tutorial Project </vt:lpstr>
      <vt:lpstr>OPUS Projects Manager Training</vt:lpstr>
    </vt:vector>
  </TitlesOfParts>
  <Company>NOS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OPUS-Projects Manager Training</dc:title>
  <dc:subject>Create</dc:subject>
  <dc:creator>mark.schenewerk</dc:creator>
  <cp:keywords>OPUS-Projects</cp:keywords>
  <cp:lastModifiedBy>David Zenk</cp:lastModifiedBy>
  <cp:revision>198</cp:revision>
  <dcterms:created xsi:type="dcterms:W3CDTF">2010-09-08T16:22:07Z</dcterms:created>
  <dcterms:modified xsi:type="dcterms:W3CDTF">2023-10-05T15:38:03Z</dcterms:modified>
  <cp:category>training</cp:category>
</cp:coreProperties>
</file>